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sldIdLst>
    <p:sldId id="256" r:id="rId2"/>
    <p:sldId id="294" r:id="rId3"/>
    <p:sldId id="293" r:id="rId4"/>
    <p:sldId id="290" r:id="rId5"/>
    <p:sldId id="289" r:id="rId6"/>
    <p:sldId id="295" r:id="rId7"/>
    <p:sldId id="258" r:id="rId8"/>
    <p:sldId id="259" r:id="rId9"/>
    <p:sldId id="257" r:id="rId10"/>
    <p:sldId id="296" r:id="rId11"/>
    <p:sldId id="292" r:id="rId12"/>
    <p:sldId id="291" r:id="rId13"/>
    <p:sldId id="263" r:id="rId14"/>
    <p:sldId id="297" r:id="rId15"/>
    <p:sldId id="298" r:id="rId16"/>
    <p:sldId id="300" r:id="rId17"/>
    <p:sldId id="306" r:id="rId18"/>
    <p:sldId id="301" r:id="rId19"/>
    <p:sldId id="302" r:id="rId20"/>
    <p:sldId id="305" r:id="rId21"/>
    <p:sldId id="307" r:id="rId22"/>
    <p:sldId id="308" r:id="rId23"/>
    <p:sldId id="304" r:id="rId24"/>
    <p:sldId id="288" r:id="rId25"/>
    <p:sldId id="261" r:id="rId26"/>
    <p:sldId id="272" r:id="rId27"/>
    <p:sldId id="273" r:id="rId28"/>
    <p:sldId id="274" r:id="rId29"/>
    <p:sldId id="275" r:id="rId30"/>
    <p:sldId id="276" r:id="rId31"/>
    <p:sldId id="277" r:id="rId32"/>
    <p:sldId id="278" r:id="rId33"/>
    <p:sldId id="279" r:id="rId34"/>
    <p:sldId id="280" r:id="rId35"/>
    <p:sldId id="281" r:id="rId36"/>
    <p:sldId id="282" r:id="rId37"/>
    <p:sldId id="283" r:id="rId38"/>
    <p:sldId id="284" r:id="rId39"/>
    <p:sldId id="309" r:id="rId40"/>
    <p:sldId id="266" r:id="rId41"/>
    <p:sldId id="267" r:id="rId42"/>
    <p:sldId id="268" r:id="rId43"/>
    <p:sldId id="269" r:id="rId44"/>
    <p:sldId id="270" r:id="rId45"/>
    <p:sldId id="271" r:id="rId46"/>
    <p:sldId id="285" r:id="rId47"/>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6" d="100"/>
          <a:sy n="96" d="100"/>
        </p:scale>
        <p:origin x="-1484" y="-6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7" name="圓角化對角線角落矩形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標題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zh-TW" altLang="en-US" smtClean="0"/>
              <a:t>按一下以編輯母片標題樣式</a:t>
            </a:r>
            <a:endParaRPr kumimoji="0" lang="en-US"/>
          </a:p>
        </p:txBody>
      </p:sp>
      <p:sp>
        <p:nvSpPr>
          <p:cNvPr id="9" name="副標題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zh-TW" altLang="en-US" smtClean="0"/>
              <a:t>按一下以編輯母片副標題樣式</a:t>
            </a:r>
            <a:endParaRPr kumimoji="0" lang="en-US"/>
          </a:p>
        </p:txBody>
      </p:sp>
      <p:sp>
        <p:nvSpPr>
          <p:cNvPr id="10" name="日期版面配置區 9"/>
          <p:cNvSpPr>
            <a:spLocks noGrp="1"/>
          </p:cNvSpPr>
          <p:nvPr>
            <p:ph type="dt" sz="half" idx="10"/>
          </p:nvPr>
        </p:nvSpPr>
        <p:spPr>
          <a:xfrm>
            <a:off x="5562600" y="6509004"/>
            <a:ext cx="3002280" cy="274320"/>
          </a:xfrm>
        </p:spPr>
        <p:txBody>
          <a:bodyPr vert="horz" rtlCol="0"/>
          <a:lstStyle>
            <a:extLst/>
          </a:lstStyle>
          <a:p>
            <a:fld id="{62A01DF1-21D0-4F32-8598-6495D66DA895}" type="datetimeFigureOut">
              <a:rPr lang="zh-TW" altLang="en-US" smtClean="0"/>
              <a:t>2017/10/19</a:t>
            </a:fld>
            <a:endParaRPr lang="zh-TW" altLang="en-US"/>
          </a:p>
        </p:txBody>
      </p:sp>
      <p:sp>
        <p:nvSpPr>
          <p:cNvPr id="11" name="投影片編號版面配置區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FF1AB8F7-8737-44FA-9AA7-6ED17BAF09E9}" type="slidenum">
              <a:rPr lang="zh-TW" altLang="en-US" smtClean="0"/>
              <a:t>‹#›</a:t>
            </a:fld>
            <a:endParaRPr lang="zh-TW" altLang="en-US"/>
          </a:p>
        </p:txBody>
      </p:sp>
      <p:sp>
        <p:nvSpPr>
          <p:cNvPr id="12" name="頁尾版面配置區 11"/>
          <p:cNvSpPr>
            <a:spLocks noGrp="1"/>
          </p:cNvSpPr>
          <p:nvPr>
            <p:ph type="ftr" sz="quarter" idx="12"/>
          </p:nvPr>
        </p:nvSpPr>
        <p:spPr>
          <a:xfrm>
            <a:off x="1600200" y="6509004"/>
            <a:ext cx="3907464" cy="274320"/>
          </a:xfrm>
        </p:spPr>
        <p:txBody>
          <a:bodyPr vert="horz" rtlCol="0"/>
          <a:lstStyle>
            <a:extLst/>
          </a:lstStyle>
          <a:p>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extLs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extLst/>
          </a:lstStyle>
          <a:p>
            <a:fld id="{62A01DF1-21D0-4F32-8598-6495D66DA895}" type="datetimeFigureOut">
              <a:rPr lang="zh-TW" altLang="en-US" smtClean="0"/>
              <a:t>2017/10/19</a:t>
            </a:fld>
            <a:endParaRPr lang="zh-TW" altLang="en-US"/>
          </a:p>
        </p:txBody>
      </p:sp>
      <p:sp>
        <p:nvSpPr>
          <p:cNvPr id="5" name="頁尾版面配置區 4"/>
          <p:cNvSpPr>
            <a:spLocks noGrp="1"/>
          </p:cNvSpPr>
          <p:nvPr>
            <p:ph type="ftr" sz="quarter" idx="11"/>
          </p:nvPr>
        </p:nvSpPr>
        <p:spPr/>
        <p:txBody>
          <a:bodyPr/>
          <a:lstStyle>
            <a:extLst/>
          </a:lstStyle>
          <a:p>
            <a:endParaRPr lang="zh-TW" altLang="en-US"/>
          </a:p>
        </p:txBody>
      </p:sp>
      <p:sp>
        <p:nvSpPr>
          <p:cNvPr id="6" name="投影片編號版面配置區 5"/>
          <p:cNvSpPr>
            <a:spLocks noGrp="1"/>
          </p:cNvSpPr>
          <p:nvPr>
            <p:ph type="sldNum" sz="quarter" idx="12"/>
          </p:nvPr>
        </p:nvSpPr>
        <p:spPr/>
        <p:txBody>
          <a:bodyPr/>
          <a:lstStyle>
            <a:extLst/>
          </a:lstStyle>
          <a:p>
            <a:fld id="{FF1AB8F7-8737-44FA-9AA7-6ED17BAF09E9}" type="slidenum">
              <a:rPr lang="zh-TW" altLang="en-US" smtClean="0"/>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lvl1pPr algn="l">
              <a:defRPr/>
            </a:lvl1pPr>
            <a:extLs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457200" y="274638"/>
            <a:ext cx="6019800" cy="5851525"/>
          </a:xfrm>
        </p:spPr>
        <p:txBody>
          <a:bodyPr vert="eaVert"/>
          <a:lstStyle>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extLst/>
          </a:lstStyle>
          <a:p>
            <a:fld id="{62A01DF1-21D0-4F32-8598-6495D66DA895}" type="datetimeFigureOut">
              <a:rPr lang="zh-TW" altLang="en-US" smtClean="0"/>
              <a:t>2017/10/19</a:t>
            </a:fld>
            <a:endParaRPr lang="zh-TW" altLang="en-US"/>
          </a:p>
        </p:txBody>
      </p:sp>
      <p:sp>
        <p:nvSpPr>
          <p:cNvPr id="5" name="頁尾版面配置區 4"/>
          <p:cNvSpPr>
            <a:spLocks noGrp="1"/>
          </p:cNvSpPr>
          <p:nvPr>
            <p:ph type="ftr" sz="quarter" idx="11"/>
          </p:nvPr>
        </p:nvSpPr>
        <p:spPr/>
        <p:txBody>
          <a:bodyPr/>
          <a:lstStyle>
            <a:extLst/>
          </a:lstStyle>
          <a:p>
            <a:endParaRPr lang="zh-TW" altLang="en-US"/>
          </a:p>
        </p:txBody>
      </p:sp>
      <p:sp>
        <p:nvSpPr>
          <p:cNvPr id="6" name="投影片編號版面配置區 5"/>
          <p:cNvSpPr>
            <a:spLocks noGrp="1"/>
          </p:cNvSpPr>
          <p:nvPr>
            <p:ph type="sldNum" sz="quarter" idx="12"/>
          </p:nvPr>
        </p:nvSpPr>
        <p:spPr/>
        <p:txBody>
          <a:bodyPr/>
          <a:lstStyle>
            <a:extLst/>
          </a:lstStyle>
          <a:p>
            <a:fld id="{FF1AB8F7-8737-44FA-9AA7-6ED17BAF09E9}" type="slidenum">
              <a:rPr lang="zh-TW" altLang="en-US" smtClean="0"/>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7" name="矩形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標題 1"/>
          <p:cNvSpPr>
            <a:spLocks noGrp="1"/>
          </p:cNvSpPr>
          <p:nvPr>
            <p:ph type="title"/>
          </p:nvPr>
        </p:nvSpPr>
        <p:spPr/>
        <p:txBody>
          <a:bodyPr/>
          <a:lstStyle>
            <a:extLst/>
          </a:lstStyle>
          <a:p>
            <a:r>
              <a:rPr kumimoji="0" lang="zh-TW" altLang="en-US" smtClean="0"/>
              <a:t>按一下以編輯母片標題樣式</a:t>
            </a:r>
            <a:endParaRPr kumimoji="0" lang="en-US"/>
          </a:p>
        </p:txBody>
      </p:sp>
      <p:sp>
        <p:nvSpPr>
          <p:cNvPr id="3" name="內容版面配置區 2"/>
          <p:cNvSpPr>
            <a:spLocks noGrp="1"/>
          </p:cNvSpPr>
          <p:nvPr>
            <p:ph idx="1"/>
          </p:nvPr>
        </p:nvSpPr>
        <p:spPr/>
        <p:txBody>
          <a:bodyPr/>
          <a:lstStyle>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extLst/>
          </a:lstStyle>
          <a:p>
            <a:fld id="{62A01DF1-21D0-4F32-8598-6495D66DA895}" type="datetimeFigureOut">
              <a:rPr lang="zh-TW" altLang="en-US" smtClean="0"/>
              <a:t>2017/10/19</a:t>
            </a:fld>
            <a:endParaRPr lang="zh-TW" altLang="en-US"/>
          </a:p>
        </p:txBody>
      </p:sp>
      <p:sp>
        <p:nvSpPr>
          <p:cNvPr id="5" name="頁尾版面配置區 4"/>
          <p:cNvSpPr>
            <a:spLocks noGrp="1"/>
          </p:cNvSpPr>
          <p:nvPr>
            <p:ph type="ftr" sz="quarter" idx="11"/>
          </p:nvPr>
        </p:nvSpPr>
        <p:spPr/>
        <p:txBody>
          <a:bodyPr/>
          <a:lstStyle>
            <a:extLst/>
          </a:lstStyle>
          <a:p>
            <a:endParaRPr lang="zh-TW" altLang="en-US"/>
          </a:p>
        </p:txBody>
      </p:sp>
      <p:sp>
        <p:nvSpPr>
          <p:cNvPr id="6" name="投影片編號版面配置區 5"/>
          <p:cNvSpPr>
            <a:spLocks noGrp="1"/>
          </p:cNvSpPr>
          <p:nvPr>
            <p:ph type="sldNum" sz="quarter" idx="12"/>
          </p:nvPr>
        </p:nvSpPr>
        <p:spPr/>
        <p:txBody>
          <a:bodyPr/>
          <a:lstStyle>
            <a:extLst/>
          </a:lstStyle>
          <a:p>
            <a:fld id="{FF1AB8F7-8737-44FA-9AA7-6ED17BAF09E9}" type="slidenum">
              <a:rPr lang="zh-TW" altLang="en-US" smtClean="0"/>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bg>
      <p:bgRef idx="1001">
        <a:schemeClr val="bg2"/>
      </p:bgRef>
    </p:bg>
    <p:spTree>
      <p:nvGrpSpPr>
        <p:cNvPr id="1" name=""/>
        <p:cNvGrpSpPr/>
        <p:nvPr/>
      </p:nvGrpSpPr>
      <p:grpSpPr>
        <a:xfrm>
          <a:off x="0" y="0"/>
          <a:ext cx="0" cy="0"/>
          <a:chOff x="0" y="0"/>
          <a:chExt cx="0" cy="0"/>
        </a:xfrm>
      </p:grpSpPr>
      <p:sp>
        <p:nvSpPr>
          <p:cNvPr id="7" name="矩形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標題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zh-TW" altLang="en-US" smtClean="0"/>
              <a:t>按一下以編輯母片文字樣式</a:t>
            </a:r>
          </a:p>
        </p:txBody>
      </p:sp>
      <p:sp>
        <p:nvSpPr>
          <p:cNvPr id="8" name="日期版面配置區 7"/>
          <p:cNvSpPr>
            <a:spLocks noGrp="1"/>
          </p:cNvSpPr>
          <p:nvPr>
            <p:ph type="dt" sz="half" idx="10"/>
          </p:nvPr>
        </p:nvSpPr>
        <p:spPr>
          <a:xfrm>
            <a:off x="5562600" y="6513670"/>
            <a:ext cx="3002280" cy="274320"/>
          </a:xfrm>
        </p:spPr>
        <p:txBody>
          <a:bodyPr vert="horz" rtlCol="0"/>
          <a:lstStyle>
            <a:extLst/>
          </a:lstStyle>
          <a:p>
            <a:fld id="{62A01DF1-21D0-4F32-8598-6495D66DA895}" type="datetimeFigureOut">
              <a:rPr lang="zh-TW" altLang="en-US" smtClean="0"/>
              <a:t>2017/10/19</a:t>
            </a:fld>
            <a:endParaRPr lang="zh-TW" altLang="en-US"/>
          </a:p>
        </p:txBody>
      </p:sp>
      <p:sp>
        <p:nvSpPr>
          <p:cNvPr id="9" name="投影片編號版面配置區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FF1AB8F7-8737-44FA-9AA7-6ED17BAF09E9}" type="slidenum">
              <a:rPr lang="zh-TW" altLang="en-US" smtClean="0"/>
              <a:t>‹#›</a:t>
            </a:fld>
            <a:endParaRPr lang="zh-TW" altLang="en-US"/>
          </a:p>
        </p:txBody>
      </p:sp>
      <p:sp>
        <p:nvSpPr>
          <p:cNvPr id="10" name="頁尾版面配置區 9"/>
          <p:cNvSpPr>
            <a:spLocks noGrp="1"/>
          </p:cNvSpPr>
          <p:nvPr>
            <p:ph type="ftr" sz="quarter" idx="12"/>
          </p:nvPr>
        </p:nvSpPr>
        <p:spPr>
          <a:xfrm>
            <a:off x="1600200" y="6513670"/>
            <a:ext cx="3907464" cy="274320"/>
          </a:xfrm>
        </p:spPr>
        <p:txBody>
          <a:bodyPr vert="horz" rtlCol="0"/>
          <a:lstStyle>
            <a:extLst/>
          </a:lstStyle>
          <a:p>
            <a:endParaRPr lang="zh-TW"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extLst/>
          </a:lstStyle>
          <a:p>
            <a:r>
              <a:rPr kumimoji="0" lang="zh-TW" altLang="en-US" smtClean="0"/>
              <a:t>按一下以編輯母片標題樣式</a:t>
            </a:r>
            <a:endParaRPr kumimoji="0" lang="en-US"/>
          </a:p>
        </p:txBody>
      </p:sp>
      <p:sp>
        <p:nvSpPr>
          <p:cNvPr id="3" name="內容版面配置區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內容版面配置區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extLst/>
          </a:lstStyle>
          <a:p>
            <a:fld id="{62A01DF1-21D0-4F32-8598-6495D66DA895}" type="datetimeFigureOut">
              <a:rPr lang="zh-TW" altLang="en-US" smtClean="0"/>
              <a:t>2017/10/19</a:t>
            </a:fld>
            <a:endParaRPr lang="zh-TW" altLang="en-US"/>
          </a:p>
        </p:txBody>
      </p:sp>
      <p:sp>
        <p:nvSpPr>
          <p:cNvPr id="6" name="頁尾版面配置區 5"/>
          <p:cNvSpPr>
            <a:spLocks noGrp="1"/>
          </p:cNvSpPr>
          <p:nvPr>
            <p:ph type="ftr" sz="quarter" idx="11"/>
          </p:nvPr>
        </p:nvSpPr>
        <p:spPr/>
        <p:txBody>
          <a:bodyPr/>
          <a:lstStyle>
            <a:extLst/>
          </a:lstStyle>
          <a:p>
            <a:endParaRPr lang="zh-TW" altLang="en-US"/>
          </a:p>
        </p:txBody>
      </p:sp>
      <p:sp>
        <p:nvSpPr>
          <p:cNvPr id="7" name="投影片編號版面配置區 6"/>
          <p:cNvSpPr>
            <a:spLocks noGrp="1"/>
          </p:cNvSpPr>
          <p:nvPr>
            <p:ph type="sldNum" sz="quarter" idx="12"/>
          </p:nvPr>
        </p:nvSpPr>
        <p:spPr>
          <a:xfrm>
            <a:off x="8641080" y="6514568"/>
            <a:ext cx="464288" cy="274320"/>
          </a:xfrm>
        </p:spPr>
        <p:txBody>
          <a:bodyPr/>
          <a:lstStyle>
            <a:extLst/>
          </a:lstStyle>
          <a:p>
            <a:fld id="{FF1AB8F7-8737-44FA-9AA7-6ED17BAF09E9}" type="slidenum">
              <a:rPr lang="zh-TW" altLang="en-US" smtClean="0"/>
              <a:t>‹#›</a:t>
            </a:fld>
            <a:endParaRPr lang="zh-TW" altLang="en-US"/>
          </a:p>
        </p:txBody>
      </p:sp>
      <p:sp>
        <p:nvSpPr>
          <p:cNvPr id="10" name="矩形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10" name="矩形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矩形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標題 1"/>
          <p:cNvSpPr>
            <a:spLocks noGrp="1"/>
          </p:cNvSpPr>
          <p:nvPr>
            <p:ph type="title"/>
          </p:nvPr>
        </p:nvSpPr>
        <p:spPr>
          <a:xfrm>
            <a:off x="457200" y="251948"/>
            <a:ext cx="8229600" cy="1143000"/>
          </a:xfrm>
        </p:spPr>
        <p:txBody>
          <a:bodyPr anchor="b"/>
          <a:lstStyle>
            <a:lvl1pPr>
              <a:defRPr/>
            </a:lvl1pPr>
            <a:extLst/>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zh-TW" altLang="en-US" smtClean="0"/>
              <a:t>按一下以編輯母片文字樣式</a:t>
            </a:r>
          </a:p>
        </p:txBody>
      </p:sp>
      <p:sp>
        <p:nvSpPr>
          <p:cNvPr id="4" name="文字版面配置區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zh-TW" altLang="en-US" smtClean="0"/>
              <a:t>按一下以編輯母片文字樣式</a:t>
            </a:r>
          </a:p>
        </p:txBody>
      </p:sp>
      <p:sp>
        <p:nvSpPr>
          <p:cNvPr id="5" name="內容版面配置區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6" name="內容版面配置區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7" name="日期版面配置區 6"/>
          <p:cNvSpPr>
            <a:spLocks noGrp="1"/>
          </p:cNvSpPr>
          <p:nvPr>
            <p:ph type="dt" sz="half" idx="10"/>
          </p:nvPr>
        </p:nvSpPr>
        <p:spPr/>
        <p:txBody>
          <a:bodyPr/>
          <a:lstStyle>
            <a:extLst/>
          </a:lstStyle>
          <a:p>
            <a:fld id="{62A01DF1-21D0-4F32-8598-6495D66DA895}" type="datetimeFigureOut">
              <a:rPr lang="zh-TW" altLang="en-US" smtClean="0"/>
              <a:t>2017/10/19</a:t>
            </a:fld>
            <a:endParaRPr lang="zh-TW" altLang="en-US"/>
          </a:p>
        </p:txBody>
      </p:sp>
      <p:sp>
        <p:nvSpPr>
          <p:cNvPr id="8" name="頁尾版面配置區 7"/>
          <p:cNvSpPr>
            <a:spLocks noGrp="1"/>
          </p:cNvSpPr>
          <p:nvPr>
            <p:ph type="ftr" sz="quarter" idx="11"/>
          </p:nvPr>
        </p:nvSpPr>
        <p:spPr/>
        <p:txBody>
          <a:bodyPr/>
          <a:lstStyle>
            <a:extLst/>
          </a:lstStyle>
          <a:p>
            <a:endParaRPr lang="zh-TW" altLang="en-US"/>
          </a:p>
        </p:txBody>
      </p:sp>
      <p:sp>
        <p:nvSpPr>
          <p:cNvPr id="9" name="投影片編號版面配置區 8"/>
          <p:cNvSpPr>
            <a:spLocks noGrp="1"/>
          </p:cNvSpPr>
          <p:nvPr>
            <p:ph type="sldNum" sz="quarter" idx="12"/>
          </p:nvPr>
        </p:nvSpPr>
        <p:spPr>
          <a:xfrm>
            <a:off x="8641080" y="6514568"/>
            <a:ext cx="464288" cy="274320"/>
          </a:xfrm>
        </p:spPr>
        <p:txBody>
          <a:bodyPr/>
          <a:lstStyle>
            <a:extLst/>
          </a:lstStyle>
          <a:p>
            <a:fld id="{FF1AB8F7-8737-44FA-9AA7-6ED17BAF09E9}" type="slidenum">
              <a:rPr lang="zh-TW" altLang="en-US" smtClean="0"/>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457200" y="253218"/>
            <a:ext cx="8229600" cy="1143000"/>
          </a:xfrm>
        </p:spPr>
        <p:txBody>
          <a:bodyPr/>
          <a:lstStyle>
            <a:extLst/>
          </a:lstStyle>
          <a:p>
            <a:r>
              <a:rPr kumimoji="0" lang="zh-TW" altLang="en-US" smtClean="0"/>
              <a:t>按一下以編輯母片標題樣式</a:t>
            </a:r>
            <a:endParaRPr kumimoji="0" lang="en-US"/>
          </a:p>
        </p:txBody>
      </p:sp>
      <p:sp>
        <p:nvSpPr>
          <p:cNvPr id="3" name="日期版面配置區 2"/>
          <p:cNvSpPr>
            <a:spLocks noGrp="1"/>
          </p:cNvSpPr>
          <p:nvPr>
            <p:ph type="dt" sz="half" idx="10"/>
          </p:nvPr>
        </p:nvSpPr>
        <p:spPr/>
        <p:txBody>
          <a:bodyPr/>
          <a:lstStyle>
            <a:extLst/>
          </a:lstStyle>
          <a:p>
            <a:fld id="{62A01DF1-21D0-4F32-8598-6495D66DA895}" type="datetimeFigureOut">
              <a:rPr lang="zh-TW" altLang="en-US" smtClean="0"/>
              <a:t>2017/10/19</a:t>
            </a:fld>
            <a:endParaRPr lang="zh-TW" altLang="en-US"/>
          </a:p>
        </p:txBody>
      </p:sp>
      <p:sp>
        <p:nvSpPr>
          <p:cNvPr id="4" name="頁尾版面配置區 3"/>
          <p:cNvSpPr>
            <a:spLocks noGrp="1"/>
          </p:cNvSpPr>
          <p:nvPr>
            <p:ph type="ftr" sz="quarter" idx="11"/>
          </p:nvPr>
        </p:nvSpPr>
        <p:spPr/>
        <p:txBody>
          <a:bodyPr/>
          <a:lstStyle>
            <a:extLst/>
          </a:lstStyle>
          <a:p>
            <a:endParaRPr lang="zh-TW" altLang="en-US"/>
          </a:p>
        </p:txBody>
      </p:sp>
      <p:sp>
        <p:nvSpPr>
          <p:cNvPr id="5" name="投影片編號版面配置區 4"/>
          <p:cNvSpPr>
            <a:spLocks noGrp="1"/>
          </p:cNvSpPr>
          <p:nvPr>
            <p:ph type="sldNum" sz="quarter" idx="12"/>
          </p:nvPr>
        </p:nvSpPr>
        <p:spPr/>
        <p:txBody>
          <a:bodyPr/>
          <a:lstStyle>
            <a:extLst/>
          </a:lstStyle>
          <a:p>
            <a:fld id="{FF1AB8F7-8737-44FA-9AA7-6ED17BAF09E9}" type="slidenum">
              <a:rPr lang="zh-TW" altLang="en-US" smtClean="0"/>
              <a:t>‹#›</a:t>
            </a:fld>
            <a:endParaRPr lang="zh-TW" altLang="en-US"/>
          </a:p>
        </p:txBody>
      </p:sp>
      <p:sp>
        <p:nvSpPr>
          <p:cNvPr id="7" name="矩形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extLst/>
          </a:lstStyle>
          <a:p>
            <a:fld id="{62A01DF1-21D0-4F32-8598-6495D66DA895}" type="datetimeFigureOut">
              <a:rPr lang="zh-TW" altLang="en-US" smtClean="0"/>
              <a:t>2017/10/19</a:t>
            </a:fld>
            <a:endParaRPr lang="zh-TW" altLang="en-US"/>
          </a:p>
        </p:txBody>
      </p:sp>
      <p:sp>
        <p:nvSpPr>
          <p:cNvPr id="3" name="頁尾版面配置區 2"/>
          <p:cNvSpPr>
            <a:spLocks noGrp="1"/>
          </p:cNvSpPr>
          <p:nvPr>
            <p:ph type="ftr" sz="quarter" idx="11"/>
          </p:nvPr>
        </p:nvSpPr>
        <p:spPr/>
        <p:txBody>
          <a:bodyPr/>
          <a:lstStyle>
            <a:extLst/>
          </a:lstStyle>
          <a:p>
            <a:endParaRPr lang="zh-TW" altLang="en-US"/>
          </a:p>
        </p:txBody>
      </p:sp>
      <p:sp>
        <p:nvSpPr>
          <p:cNvPr id="4" name="投影片編號版面配置區 3"/>
          <p:cNvSpPr>
            <a:spLocks noGrp="1"/>
          </p:cNvSpPr>
          <p:nvPr>
            <p:ph type="sldNum" sz="quarter" idx="12"/>
          </p:nvPr>
        </p:nvSpPr>
        <p:spPr/>
        <p:txBody>
          <a:bodyPr/>
          <a:lstStyle>
            <a:extLst/>
          </a:lstStyle>
          <a:p>
            <a:fld id="{FF1AB8F7-8737-44FA-9AA7-6ED17BAF09E9}" type="slidenum">
              <a:rPr lang="zh-TW" altLang="en-US" smtClean="0"/>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bg>
      <p:bgRef idx="1001">
        <a:schemeClr val="bg2"/>
      </p:bgRef>
    </p:bg>
    <p:spTree>
      <p:nvGrpSpPr>
        <p:cNvPr id="1" name=""/>
        <p:cNvGrpSpPr/>
        <p:nvPr/>
      </p:nvGrpSpPr>
      <p:grpSpPr>
        <a:xfrm>
          <a:off x="0" y="0"/>
          <a:ext cx="0" cy="0"/>
          <a:chOff x="0" y="0"/>
          <a:chExt cx="0" cy="0"/>
        </a:xfrm>
      </p:grpSpPr>
      <p:sp>
        <p:nvSpPr>
          <p:cNvPr id="8" name="矩形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標題 1"/>
          <p:cNvSpPr>
            <a:spLocks noGrp="1"/>
          </p:cNvSpPr>
          <p:nvPr>
            <p:ph type="title"/>
          </p:nvPr>
        </p:nvSpPr>
        <p:spPr>
          <a:xfrm>
            <a:off x="4963136" y="304800"/>
            <a:ext cx="3931920" cy="762000"/>
          </a:xfrm>
        </p:spPr>
        <p:txBody>
          <a:bodyPr anchor="b"/>
          <a:lstStyle>
            <a:lvl1pPr marL="0" algn="r">
              <a:buNone/>
              <a:defRPr sz="2000" b="1"/>
            </a:lvl1pPr>
            <a:extLst/>
          </a:lstStyle>
          <a:p>
            <a:r>
              <a:rPr kumimoji="0" lang="zh-TW" altLang="en-US" smtClean="0"/>
              <a:t>按一下以編輯母片標題樣式</a:t>
            </a:r>
            <a:endParaRPr kumimoji="0" lang="en-US"/>
          </a:p>
        </p:txBody>
      </p:sp>
      <p:sp>
        <p:nvSpPr>
          <p:cNvPr id="3" name="文字版面配置區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zh-TW" altLang="en-US" smtClean="0"/>
              <a:t>按一下以編輯母片文字樣式</a:t>
            </a:r>
          </a:p>
        </p:txBody>
      </p:sp>
      <p:sp>
        <p:nvSpPr>
          <p:cNvPr id="4" name="內容版面配置區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9" name="日期版面配置區 8"/>
          <p:cNvSpPr>
            <a:spLocks noGrp="1"/>
          </p:cNvSpPr>
          <p:nvPr>
            <p:ph type="dt" sz="half" idx="10"/>
          </p:nvPr>
        </p:nvSpPr>
        <p:spPr>
          <a:xfrm>
            <a:off x="5562600" y="6513670"/>
            <a:ext cx="3002280" cy="274320"/>
          </a:xfrm>
        </p:spPr>
        <p:txBody>
          <a:bodyPr vert="horz" rtlCol="0"/>
          <a:lstStyle>
            <a:extLst/>
          </a:lstStyle>
          <a:p>
            <a:fld id="{62A01DF1-21D0-4F32-8598-6495D66DA895}" type="datetimeFigureOut">
              <a:rPr lang="zh-TW" altLang="en-US" smtClean="0"/>
              <a:t>2017/10/19</a:t>
            </a:fld>
            <a:endParaRPr lang="zh-TW" altLang="en-US"/>
          </a:p>
        </p:txBody>
      </p:sp>
      <p:sp>
        <p:nvSpPr>
          <p:cNvPr id="10" name="投影片編號版面配置區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FF1AB8F7-8737-44FA-9AA7-6ED17BAF09E9}" type="slidenum">
              <a:rPr lang="zh-TW" altLang="en-US" smtClean="0"/>
              <a:t>‹#›</a:t>
            </a:fld>
            <a:endParaRPr lang="zh-TW" altLang="en-US"/>
          </a:p>
        </p:txBody>
      </p:sp>
      <p:sp>
        <p:nvSpPr>
          <p:cNvPr id="11" name="頁尾版面配置區 10"/>
          <p:cNvSpPr>
            <a:spLocks noGrp="1"/>
          </p:cNvSpPr>
          <p:nvPr>
            <p:ph type="ftr" sz="quarter" idx="12"/>
          </p:nvPr>
        </p:nvSpPr>
        <p:spPr>
          <a:xfrm>
            <a:off x="1600200" y="6513670"/>
            <a:ext cx="3907464" cy="274320"/>
          </a:xfrm>
        </p:spPr>
        <p:txBody>
          <a:bodyPr vert="horz" rtlCol="0"/>
          <a:lstStyle>
            <a:extLst/>
          </a:lstStyle>
          <a:p>
            <a:endParaRPr lang="zh-TW"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3040443" y="4724400"/>
            <a:ext cx="5486400" cy="664536"/>
          </a:xfrm>
        </p:spPr>
        <p:txBody>
          <a:bodyPr anchor="b"/>
          <a:lstStyle>
            <a:lvl1pPr marL="0" algn="r">
              <a:buNone/>
              <a:defRPr sz="2000" b="1"/>
            </a:lvl1pPr>
            <a:extLst/>
          </a:lstStyle>
          <a:p>
            <a:r>
              <a:rPr kumimoji="0" lang="zh-TW" altLang="en-US" smtClean="0"/>
              <a:t>按一下以編輯母片標題樣式</a:t>
            </a:r>
            <a:endParaRPr kumimoji="0" lang="en-US"/>
          </a:p>
        </p:txBody>
      </p:sp>
      <p:sp>
        <p:nvSpPr>
          <p:cNvPr id="4" name="文字版面配置區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zh-TW" altLang="en-US" smtClean="0"/>
              <a:t>按一下以編輯母片文字樣式</a:t>
            </a:r>
          </a:p>
        </p:txBody>
      </p:sp>
      <p:sp>
        <p:nvSpPr>
          <p:cNvPr id="13" name="圖片版面配置區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zh-TW" altLang="en-US" smtClean="0">
                <a:solidFill>
                  <a:schemeClr val="lt1"/>
                </a:solidFill>
                <a:latin typeface="+mn-lt"/>
                <a:ea typeface="+mn-ea"/>
                <a:cs typeface="+mn-cs"/>
              </a:rPr>
              <a:t>按一下圖示以新增圖片</a:t>
            </a:r>
            <a:endParaRPr kumimoji="0" lang="en-US" dirty="0">
              <a:solidFill>
                <a:schemeClr val="lt1"/>
              </a:solidFill>
              <a:latin typeface="+mn-lt"/>
              <a:ea typeface="+mn-ea"/>
              <a:cs typeface="+mn-cs"/>
            </a:endParaRPr>
          </a:p>
        </p:txBody>
      </p:sp>
      <p:sp>
        <p:nvSpPr>
          <p:cNvPr id="8" name="日期版面配置區 7"/>
          <p:cNvSpPr>
            <a:spLocks noGrp="1"/>
          </p:cNvSpPr>
          <p:nvPr>
            <p:ph type="dt" sz="half" idx="10"/>
          </p:nvPr>
        </p:nvSpPr>
        <p:spPr>
          <a:xfrm>
            <a:off x="5562600" y="6509004"/>
            <a:ext cx="3002280" cy="274320"/>
          </a:xfrm>
        </p:spPr>
        <p:txBody>
          <a:bodyPr vert="horz" rtlCol="0"/>
          <a:lstStyle>
            <a:extLst/>
          </a:lstStyle>
          <a:p>
            <a:fld id="{62A01DF1-21D0-4F32-8598-6495D66DA895}" type="datetimeFigureOut">
              <a:rPr lang="zh-TW" altLang="en-US" smtClean="0"/>
              <a:t>2017/10/19</a:t>
            </a:fld>
            <a:endParaRPr lang="zh-TW" altLang="en-US"/>
          </a:p>
        </p:txBody>
      </p:sp>
      <p:sp>
        <p:nvSpPr>
          <p:cNvPr id="9" name="投影片編號版面配置區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FF1AB8F7-8737-44FA-9AA7-6ED17BAF09E9}" type="slidenum">
              <a:rPr lang="zh-TW" altLang="en-US" smtClean="0"/>
              <a:t>‹#›</a:t>
            </a:fld>
            <a:endParaRPr lang="zh-TW" altLang="en-US"/>
          </a:p>
        </p:txBody>
      </p:sp>
      <p:sp>
        <p:nvSpPr>
          <p:cNvPr id="10" name="頁尾版面配置區 9"/>
          <p:cNvSpPr>
            <a:spLocks noGrp="1"/>
          </p:cNvSpPr>
          <p:nvPr>
            <p:ph type="ftr" sz="quarter" idx="12"/>
          </p:nvPr>
        </p:nvSpPr>
        <p:spPr>
          <a:xfrm>
            <a:off x="1600200" y="6509004"/>
            <a:ext cx="3907464" cy="274320"/>
          </a:xfrm>
        </p:spPr>
        <p:txBody>
          <a:bodyPr vert="horz" rtlCol="0"/>
          <a:lstStyle>
            <a:extLst/>
          </a:lstStyle>
          <a:p>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圓角化對角線角落矩形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頁尾版面配置區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zh-TW" altLang="en-US"/>
          </a:p>
        </p:txBody>
      </p:sp>
      <p:sp>
        <p:nvSpPr>
          <p:cNvPr id="14" name="日期版面配置區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62A01DF1-21D0-4F32-8598-6495D66DA895}" type="datetimeFigureOut">
              <a:rPr lang="zh-TW" altLang="en-US" smtClean="0"/>
              <a:t>2017/10/19</a:t>
            </a:fld>
            <a:endParaRPr lang="zh-TW" altLang="en-US"/>
          </a:p>
        </p:txBody>
      </p:sp>
      <p:sp>
        <p:nvSpPr>
          <p:cNvPr id="23" name="投影片編號版面配置區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FF1AB8F7-8737-44FA-9AA7-6ED17BAF09E9}" type="slidenum">
              <a:rPr lang="zh-TW" altLang="en-US" smtClean="0"/>
              <a:t>‹#›</a:t>
            </a:fld>
            <a:endParaRPr lang="zh-TW" altLang="en-US"/>
          </a:p>
        </p:txBody>
      </p:sp>
      <p:sp>
        <p:nvSpPr>
          <p:cNvPr id="22" name="標題版面配置區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zh-TW" altLang="en-US" smtClean="0"/>
              <a:t>按一下以編輯母片標題樣式</a:t>
            </a:r>
            <a:endParaRPr kumimoji="0" lang="en-US"/>
          </a:p>
        </p:txBody>
      </p:sp>
      <p:sp>
        <p:nvSpPr>
          <p:cNvPr id="13" name="文字版面配置區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Tree>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normAutofit/>
          </a:bodyPr>
          <a:lstStyle/>
          <a:p>
            <a:pPr algn="ctr"/>
            <a:r>
              <a:rPr lang="zh-CN" altLang="en-US" sz="3600" smtClean="0">
                <a:latin typeface="細明體-ExtB" panose="02020500000000000000" pitchFamily="18" charset="-120"/>
              </a:rPr>
              <a:t>人間淨土與現代社會</a:t>
            </a:r>
            <a:r>
              <a:rPr lang="en-US" altLang="zh-CN" sz="3600" smtClean="0">
                <a:latin typeface="細明體-ExtB" panose="02020500000000000000" pitchFamily="18" charset="-120"/>
                <a:ea typeface="細明體-ExtB" panose="02020500000000000000" pitchFamily="18" charset="-120"/>
              </a:rPr>
              <a:t/>
            </a:r>
            <a:br>
              <a:rPr lang="en-US" altLang="zh-CN" sz="3600" smtClean="0">
                <a:latin typeface="細明體-ExtB" panose="02020500000000000000" pitchFamily="18" charset="-120"/>
                <a:ea typeface="細明體-ExtB" panose="02020500000000000000" pitchFamily="18" charset="-120"/>
              </a:rPr>
            </a:br>
            <a:endParaRPr lang="zh-TW" altLang="en-US" sz="3600">
              <a:latin typeface="細明體-ExtB" panose="02020500000000000000" pitchFamily="18" charset="-120"/>
              <a:ea typeface="細明體-ExtB" panose="02020500000000000000" pitchFamily="18" charset="-120"/>
            </a:endParaRPr>
          </a:p>
        </p:txBody>
      </p:sp>
      <p:sp>
        <p:nvSpPr>
          <p:cNvPr id="3" name="副標題 2"/>
          <p:cNvSpPr>
            <a:spLocks noGrp="1"/>
          </p:cNvSpPr>
          <p:nvPr>
            <p:ph type="subTitle" idx="1"/>
          </p:nvPr>
        </p:nvSpPr>
        <p:spPr>
          <a:xfrm>
            <a:off x="1907704" y="3789040"/>
            <a:ext cx="6560234" cy="1752600"/>
          </a:xfrm>
        </p:spPr>
        <p:txBody>
          <a:bodyPr>
            <a:normAutofit lnSpcReduction="10000"/>
          </a:bodyPr>
          <a:lstStyle/>
          <a:p>
            <a:pPr algn="r"/>
            <a:endParaRPr lang="en-US" altLang="zh-CN" smtClean="0"/>
          </a:p>
          <a:p>
            <a:pPr algn="r"/>
            <a:endParaRPr lang="en-US" altLang="zh-CN"/>
          </a:p>
          <a:p>
            <a:pPr algn="r"/>
            <a:r>
              <a:rPr lang="zh-CN" altLang="en-US" sz="2600" smtClean="0">
                <a:latin typeface="標楷體" panose="03000509000000000000" pitchFamily="65" charset="-120"/>
                <a:ea typeface="標楷體" panose="03000509000000000000" pitchFamily="65" charset="-120"/>
              </a:rPr>
              <a:t>鄧偉仁 </a:t>
            </a:r>
            <a:endParaRPr lang="en-US" altLang="zh-CN" sz="2600" smtClean="0">
              <a:latin typeface="標楷體" panose="03000509000000000000" pitchFamily="65" charset="-120"/>
              <a:ea typeface="標楷體" panose="03000509000000000000" pitchFamily="65" charset="-120"/>
            </a:endParaRPr>
          </a:p>
          <a:p>
            <a:pPr algn="r"/>
            <a:r>
              <a:rPr lang="zh-CN" altLang="en-US" sz="2600">
                <a:latin typeface="標楷體" panose="03000509000000000000" pitchFamily="65" charset="-120"/>
                <a:ea typeface="標楷體" panose="03000509000000000000" pitchFamily="65" charset="-120"/>
              </a:rPr>
              <a:t>法</a:t>
            </a:r>
            <a:r>
              <a:rPr lang="zh-CN" altLang="en-US" sz="2600" smtClean="0">
                <a:latin typeface="標楷體" panose="03000509000000000000" pitchFamily="65" charset="-120"/>
                <a:ea typeface="標楷體" panose="03000509000000000000" pitchFamily="65" charset="-120"/>
              </a:rPr>
              <a:t>鼓文理學院</a:t>
            </a:r>
            <a:endParaRPr lang="zh-TW" altLang="en-US" sz="2600">
              <a:latin typeface="標楷體" panose="03000509000000000000" pitchFamily="65" charset="-120"/>
              <a:ea typeface="標楷體" panose="03000509000000000000" pitchFamily="65" charset="-120"/>
            </a:endParaRPr>
          </a:p>
        </p:txBody>
      </p:sp>
      <p:sp>
        <p:nvSpPr>
          <p:cNvPr id="4" name="矩形 3"/>
          <p:cNvSpPr/>
          <p:nvPr/>
        </p:nvSpPr>
        <p:spPr>
          <a:xfrm>
            <a:off x="4860032" y="2636912"/>
            <a:ext cx="4032448" cy="646331"/>
          </a:xfrm>
          <a:prstGeom prst="rect">
            <a:avLst/>
          </a:prstGeom>
        </p:spPr>
        <p:txBody>
          <a:bodyPr wrap="square">
            <a:spAutoFit/>
          </a:bodyPr>
          <a:lstStyle/>
          <a:p>
            <a:pPr lvl="0" algn="ctr">
              <a:spcBef>
                <a:spcPct val="0"/>
              </a:spcBef>
            </a:pPr>
            <a:r>
              <a:rPr lang="en-US" altLang="zh-CN" sz="3600">
                <a:solidFill>
                  <a:srgbClr val="EAEBDE">
                    <a:tint val="100000"/>
                    <a:shade val="90000"/>
                    <a:satMod val="250000"/>
                    <a:alpha val="100000"/>
                  </a:srgbClr>
                </a:solidFill>
                <a:effectLst>
                  <a:outerShdw blurRad="38100" dist="25500" dir="5400000" algn="tl" rotWithShape="0">
                    <a:srgbClr val="000000">
                      <a:satMod val="180000"/>
                      <a:alpha val="75000"/>
                    </a:srgbClr>
                  </a:outerShdw>
                </a:effectLst>
                <a:cs typeface="+mj-cs"/>
              </a:rPr>
              <a:t>- </a:t>
            </a:r>
            <a:r>
              <a:rPr lang="zh-CN" altLang="en-US" sz="2400">
                <a:solidFill>
                  <a:srgbClr val="EAEBDE">
                    <a:tint val="100000"/>
                    <a:shade val="90000"/>
                    <a:satMod val="250000"/>
                    <a:alpha val="100000"/>
                  </a:srgbClr>
                </a:solidFill>
                <a:effectLst>
                  <a:outerShdw blurRad="38100" dist="25500" dir="5400000" algn="tl" rotWithShape="0">
                    <a:srgbClr val="000000">
                      <a:satMod val="180000"/>
                      <a:alpha val="75000"/>
                    </a:srgbClr>
                  </a:outerShdw>
                </a:effectLst>
                <a:latin typeface="標楷體" panose="03000509000000000000" pitchFamily="65" charset="-120"/>
                <a:ea typeface="標楷體" panose="03000509000000000000" pitchFamily="65" charset="-120"/>
                <a:cs typeface="+mj-cs"/>
              </a:rPr>
              <a:t>聖嚴教育基金會經典講座</a:t>
            </a:r>
            <a:endParaRPr lang="zh-TW" altLang="en-US" sz="2400">
              <a:solidFill>
                <a:srgbClr val="EAEBDE">
                  <a:tint val="100000"/>
                  <a:shade val="90000"/>
                  <a:satMod val="250000"/>
                  <a:alpha val="100000"/>
                </a:srgbClr>
              </a:solidFill>
              <a:effectLst>
                <a:outerShdw blurRad="38100" dist="25500" dir="5400000" algn="tl" rotWithShape="0">
                  <a:srgbClr val="000000">
                    <a:satMod val="180000"/>
                    <a:alpha val="75000"/>
                  </a:srgbClr>
                </a:outerShdw>
              </a:effectLst>
              <a:latin typeface="標楷體" panose="03000509000000000000" pitchFamily="65" charset="-120"/>
              <a:ea typeface="標楷體" panose="03000509000000000000" pitchFamily="65" charset="-120"/>
              <a:cs typeface="+mj-cs"/>
            </a:endParaRPr>
          </a:p>
        </p:txBody>
      </p:sp>
    </p:spTree>
    <p:extLst>
      <p:ext uri="{BB962C8B-B14F-4D97-AF65-F5344CB8AC3E}">
        <p14:creationId xmlns:p14="http://schemas.microsoft.com/office/powerpoint/2010/main" val="27987984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CN" altLang="en-US" sz="4800"/>
              <a:t>現代佛教人間淨土說法：</a:t>
            </a:r>
            <a:endParaRPr lang="zh-TW" altLang="en-US"/>
          </a:p>
        </p:txBody>
      </p:sp>
      <p:sp>
        <p:nvSpPr>
          <p:cNvPr id="2" name="內容版面配置區 1"/>
          <p:cNvSpPr>
            <a:spLocks noGrp="1"/>
          </p:cNvSpPr>
          <p:nvPr>
            <p:ph idx="1"/>
          </p:nvPr>
        </p:nvSpPr>
        <p:spPr>
          <a:xfrm>
            <a:off x="457200" y="1556792"/>
            <a:ext cx="8229600" cy="5040560"/>
          </a:xfrm>
        </p:spPr>
        <p:txBody>
          <a:bodyPr>
            <a:normAutofit fontScale="77500" lnSpcReduction="20000"/>
          </a:bodyPr>
          <a:lstStyle/>
          <a:p>
            <a:r>
              <a:rPr lang="zh-TW" altLang="zh-TW" smtClean="0"/>
              <a:t>「</a:t>
            </a:r>
            <a:r>
              <a:rPr lang="zh-TW" altLang="zh-TW"/>
              <a:t>建設人間淨土的理念，不是要把信仰中的十方佛國淨土，搬到地球上來； 也不是要把《阿彌陀經》、《藥師經》、《阿佛國經》、《彌勒下生經》 等所說的淨土景象，展現在今天的地球世界，而是用佛法的觀念，來淨化 人心，用佛教徒的生活方法淨化社會，通過</a:t>
            </a:r>
            <a:r>
              <a:rPr lang="zh-TW" altLang="zh-TW">
                <a:solidFill>
                  <a:srgbClr val="FFFF00"/>
                </a:solidFill>
              </a:rPr>
              <a:t>思想的淨化</a:t>
            </a:r>
            <a:r>
              <a:rPr lang="zh-TW" altLang="zh-TW"/>
              <a:t>、</a:t>
            </a:r>
            <a:r>
              <a:rPr lang="zh-TW" altLang="zh-TW">
                <a:solidFill>
                  <a:srgbClr val="FFFF00"/>
                </a:solidFill>
              </a:rPr>
              <a:t>生活的淨化</a:t>
            </a:r>
            <a:r>
              <a:rPr lang="zh-TW" altLang="zh-TW"/>
              <a:t>、</a:t>
            </a:r>
            <a:r>
              <a:rPr lang="zh-TW" altLang="zh-TW">
                <a:solidFill>
                  <a:srgbClr val="FFFF00"/>
                </a:solidFill>
              </a:rPr>
              <a:t>心 靈的淨化</a:t>
            </a:r>
            <a:r>
              <a:rPr lang="zh-TW" altLang="zh-TW"/>
              <a:t>，以聚沙成塔、滴水穿石的逐步努力，來完成</a:t>
            </a:r>
            <a:r>
              <a:rPr lang="zh-TW" altLang="zh-TW">
                <a:solidFill>
                  <a:srgbClr val="FFC000"/>
                </a:solidFill>
              </a:rPr>
              <a:t>社會環境的淨化</a:t>
            </a:r>
            <a:r>
              <a:rPr lang="zh-TW" altLang="zh-TW"/>
              <a:t>和 </a:t>
            </a:r>
            <a:r>
              <a:rPr lang="zh-TW" altLang="zh-TW">
                <a:solidFill>
                  <a:srgbClr val="FFC000"/>
                </a:solidFill>
              </a:rPr>
              <a:t>自然環境的淨化</a:t>
            </a:r>
            <a:r>
              <a:rPr lang="zh-TW" altLang="zh-TW" smtClean="0"/>
              <a:t>。」</a:t>
            </a:r>
            <a:r>
              <a:rPr lang="en-US" altLang="zh-CN" smtClean="0"/>
              <a:t>--- </a:t>
            </a:r>
            <a:r>
              <a:rPr lang="zh-CN" altLang="en-US"/>
              <a:t>聖嚴</a:t>
            </a:r>
            <a:r>
              <a:rPr lang="zh-CN" altLang="en-US" smtClean="0"/>
              <a:t>法師 </a:t>
            </a:r>
            <a:r>
              <a:rPr lang="en-US" altLang="zh-CN" smtClean="0"/>
              <a:t>《</a:t>
            </a:r>
            <a:r>
              <a:rPr lang="zh-CN" altLang="en-US" smtClean="0"/>
              <a:t>人間淨土 </a:t>
            </a:r>
            <a:r>
              <a:rPr lang="en-US" altLang="zh-CN" smtClean="0"/>
              <a:t>10-11》</a:t>
            </a:r>
          </a:p>
          <a:p>
            <a:endParaRPr lang="en-US" altLang="zh-TW"/>
          </a:p>
          <a:p>
            <a:r>
              <a:rPr lang="zh-TW" altLang="zh-TW"/>
              <a:t>「</a:t>
            </a:r>
            <a:r>
              <a:rPr lang="zh-TW" altLang="en-US" smtClean="0"/>
              <a:t>人間</a:t>
            </a:r>
            <a:r>
              <a:rPr lang="zh-TW" altLang="en-US"/>
              <a:t>淨土可分為三個方向來建設：一是物質建設，二是政治制度，三是</a:t>
            </a:r>
            <a:r>
              <a:rPr lang="zh-TW" altLang="en-US" smtClean="0"/>
              <a:t>精神</a:t>
            </a:r>
            <a:r>
              <a:rPr lang="zh-TW" altLang="en-US"/>
              <a:t>建設。前二者可從科學、技術行政、法制方面去努力；後者則由對</a:t>
            </a:r>
            <a:r>
              <a:rPr lang="zh-TW" altLang="en-US" smtClean="0"/>
              <a:t>佛法的</a:t>
            </a:r>
            <a:r>
              <a:rPr lang="zh-TW" altLang="en-US"/>
              <a:t>信心或修行努力。從佛法的立場看，物質建設及政治制度的有無，</a:t>
            </a:r>
            <a:r>
              <a:rPr lang="zh-TW" altLang="en-US" smtClean="0"/>
              <a:t>固然</a:t>
            </a:r>
            <a:r>
              <a:rPr lang="zh-TW" altLang="en-US"/>
              <a:t>是重要的事，然精神建設更為</a:t>
            </a:r>
            <a:r>
              <a:rPr lang="zh-TW" altLang="en-US" smtClean="0"/>
              <a:t>重要。</a:t>
            </a:r>
            <a:r>
              <a:rPr lang="zh-TW" altLang="zh-TW"/>
              <a:t> 」</a:t>
            </a:r>
            <a:r>
              <a:rPr lang="en-US" altLang="zh-CN" smtClean="0"/>
              <a:t> </a:t>
            </a:r>
            <a:r>
              <a:rPr lang="en-US" altLang="zh-CN"/>
              <a:t>--- </a:t>
            </a:r>
            <a:r>
              <a:rPr lang="zh-CN" altLang="en-US"/>
              <a:t>聖嚴</a:t>
            </a:r>
            <a:r>
              <a:rPr lang="zh-CN" altLang="en-US" smtClean="0"/>
              <a:t>法師（</a:t>
            </a:r>
            <a:r>
              <a:rPr lang="zh-TW" altLang="en-US" smtClean="0"/>
              <a:t>原</a:t>
            </a:r>
            <a:r>
              <a:rPr lang="zh-TW" altLang="en-US"/>
              <a:t>載</a:t>
            </a:r>
            <a:r>
              <a:rPr lang="en-US" altLang="zh-TW"/>
              <a:t>《</a:t>
            </a:r>
            <a:r>
              <a:rPr lang="zh-TW" altLang="en-US"/>
              <a:t>自立晚報</a:t>
            </a:r>
            <a:r>
              <a:rPr lang="en-US" altLang="zh-TW"/>
              <a:t>》</a:t>
            </a:r>
            <a:r>
              <a:rPr lang="zh-TW" altLang="en-US"/>
              <a:t>「晚安台灣」專欄</a:t>
            </a:r>
            <a:r>
              <a:rPr lang="zh-TW" altLang="en-US" smtClean="0"/>
              <a:t>，</a:t>
            </a:r>
            <a:r>
              <a:rPr lang="en-US" altLang="zh-TW" smtClean="0"/>
              <a:t>1991</a:t>
            </a:r>
            <a:endParaRPr lang="en-US" altLang="zh-TW"/>
          </a:p>
          <a:p>
            <a:r>
              <a:rPr lang="zh-TW" altLang="en-US"/>
              <a:t>年</a:t>
            </a:r>
            <a:r>
              <a:rPr lang="en-US" altLang="zh-TW"/>
              <a:t>10 </a:t>
            </a:r>
            <a:r>
              <a:rPr lang="zh-TW" altLang="en-US"/>
              <a:t>月</a:t>
            </a:r>
            <a:r>
              <a:rPr lang="en-US" altLang="zh-TW"/>
              <a:t>29 </a:t>
            </a:r>
            <a:r>
              <a:rPr lang="zh-TW" altLang="en-US"/>
              <a:t>日）</a:t>
            </a:r>
            <a:r>
              <a:rPr lang="zh-CN" altLang="en-US" smtClean="0"/>
              <a:t> </a:t>
            </a:r>
            <a:endParaRPr lang="zh-TW" altLang="en-US"/>
          </a:p>
        </p:txBody>
      </p:sp>
    </p:spTree>
    <p:extLst>
      <p:ext uri="{BB962C8B-B14F-4D97-AF65-F5344CB8AC3E}">
        <p14:creationId xmlns:p14="http://schemas.microsoft.com/office/powerpoint/2010/main" val="6125632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CN" altLang="en-US"/>
              <a:t>釋迦摩</a:t>
            </a:r>
            <a:r>
              <a:rPr lang="zh-CN" altLang="en-US" smtClean="0"/>
              <a:t>尼佛時代的社會</a:t>
            </a:r>
            <a:endParaRPr lang="zh-TW" altLang="en-US" dirty="0"/>
          </a:p>
        </p:txBody>
      </p:sp>
      <p:pic>
        <p:nvPicPr>
          <p:cNvPr id="6" name="內容版面配置區 5"/>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79511" y="1700808"/>
            <a:ext cx="3738655" cy="4608512"/>
          </a:xfrm>
        </p:spPr>
      </p:pic>
      <p:pic>
        <p:nvPicPr>
          <p:cNvPr id="7" name="圖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0032" y="1412776"/>
            <a:ext cx="2664296" cy="1838323"/>
          </a:xfrm>
          <a:prstGeom prst="rect">
            <a:avLst/>
          </a:prstGeom>
        </p:spPr>
      </p:pic>
      <p:pic>
        <p:nvPicPr>
          <p:cNvPr id="8" name="圖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04248" y="3193474"/>
            <a:ext cx="2160240" cy="1889079"/>
          </a:xfrm>
          <a:prstGeom prst="rect">
            <a:avLst/>
          </a:prstGeom>
        </p:spPr>
      </p:pic>
      <p:pic>
        <p:nvPicPr>
          <p:cNvPr id="9" name="圖片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99992" y="3573016"/>
            <a:ext cx="1905000" cy="1600794"/>
          </a:xfrm>
          <a:prstGeom prst="rect">
            <a:avLst/>
          </a:prstGeom>
        </p:spPr>
      </p:pic>
      <p:pic>
        <p:nvPicPr>
          <p:cNvPr id="10" name="圖片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96135" y="5082553"/>
            <a:ext cx="2442567" cy="1625417"/>
          </a:xfrm>
          <a:prstGeom prst="rect">
            <a:avLst/>
          </a:prstGeom>
        </p:spPr>
      </p:pic>
      <p:cxnSp>
        <p:nvCxnSpPr>
          <p:cNvPr id="12" name="弧形接點 11"/>
          <p:cNvCxnSpPr/>
          <p:nvPr/>
        </p:nvCxnSpPr>
        <p:spPr>
          <a:xfrm flipV="1">
            <a:off x="2051720" y="1971897"/>
            <a:ext cx="3021263" cy="1097063"/>
          </a:xfrm>
          <a:prstGeom prst="curvedConnector3">
            <a:avLst/>
          </a:prstGeom>
          <a:ln>
            <a:tailEnd type="arrow"/>
          </a:ln>
          <a:scene3d>
            <a:camera prst="orthographicFront"/>
            <a:lightRig rig="threePt" dir="t"/>
          </a:scene3d>
          <a:sp3d contourW="12700">
            <a:contourClr>
              <a:schemeClr val="accent1"/>
            </a:contourClr>
          </a:sp3d>
        </p:spPr>
        <p:style>
          <a:lnRef idx="1">
            <a:schemeClr val="accent1"/>
          </a:lnRef>
          <a:fillRef idx="0">
            <a:schemeClr val="accent1"/>
          </a:fillRef>
          <a:effectRef idx="0">
            <a:schemeClr val="accent1"/>
          </a:effectRef>
          <a:fontRef idx="minor">
            <a:schemeClr val="tx1"/>
          </a:fontRef>
        </p:style>
      </p:cxnSp>
      <p:cxnSp>
        <p:nvCxnSpPr>
          <p:cNvPr id="14" name="弧形接點 13"/>
          <p:cNvCxnSpPr/>
          <p:nvPr/>
        </p:nvCxnSpPr>
        <p:spPr>
          <a:xfrm flipV="1">
            <a:off x="2555776" y="3501008"/>
            <a:ext cx="4968552" cy="504056"/>
          </a:xfrm>
          <a:prstGeom prst="curvedConnector3">
            <a:avLst/>
          </a:prstGeom>
          <a:ln>
            <a:tailEnd type="arrow"/>
          </a:ln>
          <a:scene3d>
            <a:camera prst="orthographicFront"/>
            <a:lightRig rig="threePt" dir="t"/>
          </a:scene3d>
          <a:sp3d contourW="12700">
            <a:contourClr>
              <a:schemeClr val="accent1"/>
            </a:contourClr>
          </a:sp3d>
        </p:spPr>
        <p:style>
          <a:lnRef idx="1">
            <a:schemeClr val="accent1"/>
          </a:lnRef>
          <a:fillRef idx="0">
            <a:schemeClr val="accent1"/>
          </a:fillRef>
          <a:effectRef idx="0">
            <a:schemeClr val="accent1"/>
          </a:effectRef>
          <a:fontRef idx="minor">
            <a:schemeClr val="tx1"/>
          </a:fontRef>
        </p:style>
      </p:cxnSp>
      <p:cxnSp>
        <p:nvCxnSpPr>
          <p:cNvPr id="16" name="弧形接點 15"/>
          <p:cNvCxnSpPr/>
          <p:nvPr/>
        </p:nvCxnSpPr>
        <p:spPr>
          <a:xfrm>
            <a:off x="1115616" y="4517430"/>
            <a:ext cx="3384376" cy="12700"/>
          </a:xfrm>
          <a:prstGeom prst="curvedConnector3">
            <a:avLst/>
          </a:prstGeom>
          <a:ln>
            <a:tailEnd type="arrow"/>
          </a:ln>
          <a:scene3d>
            <a:camera prst="orthographicFront"/>
            <a:lightRig rig="threePt" dir="t"/>
          </a:scene3d>
          <a:sp3d contourW="12700">
            <a:contourClr>
              <a:schemeClr val="accent1"/>
            </a:contourClr>
          </a:sp3d>
        </p:spPr>
        <p:style>
          <a:lnRef idx="1">
            <a:schemeClr val="accent1"/>
          </a:lnRef>
          <a:fillRef idx="0">
            <a:schemeClr val="accent1"/>
          </a:fillRef>
          <a:effectRef idx="0">
            <a:schemeClr val="accent1"/>
          </a:effectRef>
          <a:fontRef idx="minor">
            <a:schemeClr val="tx1"/>
          </a:fontRef>
        </p:style>
      </p:cxnSp>
      <p:cxnSp>
        <p:nvCxnSpPr>
          <p:cNvPr id="18" name="弧形接點 17"/>
          <p:cNvCxnSpPr/>
          <p:nvPr/>
        </p:nvCxnSpPr>
        <p:spPr>
          <a:xfrm>
            <a:off x="2339752" y="4653136"/>
            <a:ext cx="3816424" cy="1368152"/>
          </a:xfrm>
          <a:prstGeom prst="curvedConnector3">
            <a:avLst/>
          </a:prstGeom>
          <a:ln>
            <a:tailEnd type="arrow"/>
          </a:ln>
          <a:scene3d>
            <a:camera prst="orthographicFront"/>
            <a:lightRig rig="threePt" dir="t"/>
          </a:scene3d>
          <a:sp3d contourW="12700">
            <a:contourClr>
              <a:schemeClr val="accent1"/>
            </a:contourClr>
          </a:sp3d>
        </p:spPr>
        <p:style>
          <a:lnRef idx="1">
            <a:schemeClr val="accent1"/>
          </a:lnRef>
          <a:fillRef idx="0">
            <a:schemeClr val="accent1"/>
          </a:fillRef>
          <a:effectRef idx="0">
            <a:schemeClr val="accent1"/>
          </a:effectRef>
          <a:fontRef idx="minor">
            <a:schemeClr val="tx1"/>
          </a:fontRef>
        </p:style>
      </p:cxnSp>
      <p:sp>
        <p:nvSpPr>
          <p:cNvPr id="21" name="文字方塊 20"/>
          <p:cNvSpPr txBox="1"/>
          <p:nvPr/>
        </p:nvSpPr>
        <p:spPr>
          <a:xfrm>
            <a:off x="7524328" y="1700808"/>
            <a:ext cx="1296144" cy="369332"/>
          </a:xfrm>
          <a:prstGeom prst="rect">
            <a:avLst/>
          </a:prstGeom>
          <a:noFill/>
        </p:spPr>
        <p:txBody>
          <a:bodyPr wrap="square" rtlCol="0">
            <a:spAutoFit/>
          </a:bodyPr>
          <a:lstStyle/>
          <a:p>
            <a:r>
              <a:rPr lang="zh-CN" altLang="en-US" dirty="0" smtClean="0"/>
              <a:t>婆羅門</a:t>
            </a:r>
            <a:endParaRPr lang="zh-TW" altLang="en-US" dirty="0"/>
          </a:p>
        </p:txBody>
      </p:sp>
      <p:sp>
        <p:nvSpPr>
          <p:cNvPr id="22" name="文字方塊 21"/>
          <p:cNvSpPr txBox="1"/>
          <p:nvPr/>
        </p:nvSpPr>
        <p:spPr>
          <a:xfrm>
            <a:off x="8100392" y="2924944"/>
            <a:ext cx="1013818" cy="369332"/>
          </a:xfrm>
          <a:prstGeom prst="rect">
            <a:avLst/>
          </a:prstGeom>
          <a:noFill/>
        </p:spPr>
        <p:txBody>
          <a:bodyPr wrap="square" rtlCol="0">
            <a:spAutoFit/>
          </a:bodyPr>
          <a:lstStyle/>
          <a:p>
            <a:r>
              <a:rPr lang="zh-CN" altLang="en-US" dirty="0" smtClean="0"/>
              <a:t>剎地利</a:t>
            </a:r>
            <a:endParaRPr lang="zh-TW" altLang="en-US" dirty="0"/>
          </a:p>
        </p:txBody>
      </p:sp>
      <p:sp>
        <p:nvSpPr>
          <p:cNvPr id="23" name="文字方塊 22"/>
          <p:cNvSpPr txBox="1"/>
          <p:nvPr/>
        </p:nvSpPr>
        <p:spPr>
          <a:xfrm>
            <a:off x="3851920" y="3251099"/>
            <a:ext cx="1296144" cy="369332"/>
          </a:xfrm>
          <a:prstGeom prst="rect">
            <a:avLst/>
          </a:prstGeom>
          <a:noFill/>
        </p:spPr>
        <p:txBody>
          <a:bodyPr wrap="square" rtlCol="0">
            <a:spAutoFit/>
          </a:bodyPr>
          <a:lstStyle/>
          <a:p>
            <a:r>
              <a:rPr lang="zh-CN" altLang="en-US" dirty="0" smtClean="0"/>
              <a:t>吠舍</a:t>
            </a:r>
            <a:endParaRPr lang="zh-TW" altLang="en-US" dirty="0"/>
          </a:p>
        </p:txBody>
      </p:sp>
      <p:sp>
        <p:nvSpPr>
          <p:cNvPr id="24" name="文字方塊 23"/>
          <p:cNvSpPr txBox="1"/>
          <p:nvPr/>
        </p:nvSpPr>
        <p:spPr>
          <a:xfrm>
            <a:off x="4932040" y="5445224"/>
            <a:ext cx="1296144" cy="369332"/>
          </a:xfrm>
          <a:prstGeom prst="rect">
            <a:avLst/>
          </a:prstGeom>
          <a:noFill/>
        </p:spPr>
        <p:txBody>
          <a:bodyPr wrap="square" rtlCol="0">
            <a:spAutoFit/>
          </a:bodyPr>
          <a:lstStyle/>
          <a:p>
            <a:r>
              <a:rPr lang="zh-CN" altLang="en-US" dirty="0" smtClean="0"/>
              <a:t>首陀羅</a:t>
            </a:r>
            <a:endParaRPr lang="zh-TW" altLang="en-US" dirty="0"/>
          </a:p>
        </p:txBody>
      </p:sp>
      <p:sp>
        <p:nvSpPr>
          <p:cNvPr id="25" name="文字方塊 24"/>
          <p:cNvSpPr txBox="1"/>
          <p:nvPr/>
        </p:nvSpPr>
        <p:spPr>
          <a:xfrm>
            <a:off x="1254864" y="1316807"/>
            <a:ext cx="1372919" cy="646331"/>
          </a:xfrm>
          <a:prstGeom prst="rect">
            <a:avLst/>
          </a:prstGeom>
          <a:noFill/>
        </p:spPr>
        <p:txBody>
          <a:bodyPr wrap="square" rtlCol="0">
            <a:spAutoFit/>
          </a:bodyPr>
          <a:lstStyle/>
          <a:p>
            <a:pPr algn="ctr"/>
            <a:r>
              <a:rPr lang="zh-CN" altLang="en-US" dirty="0" smtClean="0"/>
              <a:t>大梵天 </a:t>
            </a:r>
            <a:r>
              <a:rPr lang="en-US" altLang="zh-CN" dirty="0" smtClean="0"/>
              <a:t>Brahm</a:t>
            </a:r>
            <a:r>
              <a:rPr lang="en-US" altLang="zh-TW" dirty="0"/>
              <a:t>ā</a:t>
            </a:r>
            <a:endParaRPr lang="zh-TW" altLang="en-US" dirty="0"/>
          </a:p>
        </p:txBody>
      </p:sp>
    </p:spTree>
    <p:extLst>
      <p:ext uri="{BB962C8B-B14F-4D97-AF65-F5344CB8AC3E}">
        <p14:creationId xmlns:p14="http://schemas.microsoft.com/office/powerpoint/2010/main" val="30147030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332656"/>
            <a:ext cx="8229600" cy="1143000"/>
          </a:xfrm>
        </p:spPr>
        <p:txBody>
          <a:bodyPr>
            <a:normAutofit fontScale="90000"/>
          </a:bodyPr>
          <a:lstStyle/>
          <a:p>
            <a:r>
              <a:rPr lang="zh-CN" altLang="en-US" smtClean="0"/>
              <a:t>釋迦摩尼佛建設人間淨土：</a:t>
            </a:r>
            <a:r>
              <a:rPr lang="en-US" altLang="zh-CN" smtClean="0"/>
              <a:t/>
            </a:r>
            <a:br>
              <a:rPr lang="en-US" altLang="zh-CN" smtClean="0"/>
            </a:br>
            <a:r>
              <a:rPr lang="zh-CN" altLang="en-US" smtClean="0"/>
              <a:t>種姓制度</a:t>
            </a:r>
            <a:endParaRPr lang="zh-TW" altLang="en-US"/>
          </a:p>
        </p:txBody>
      </p:sp>
      <p:sp>
        <p:nvSpPr>
          <p:cNvPr id="3" name="內容版面配置區 2"/>
          <p:cNvSpPr>
            <a:spLocks noGrp="1"/>
          </p:cNvSpPr>
          <p:nvPr>
            <p:ph idx="1"/>
          </p:nvPr>
        </p:nvSpPr>
        <p:spPr>
          <a:xfrm>
            <a:off x="457200" y="1646236"/>
            <a:ext cx="8229600" cy="4807099"/>
          </a:xfrm>
        </p:spPr>
        <p:txBody>
          <a:bodyPr>
            <a:normAutofit fontScale="92500" lnSpcReduction="20000"/>
          </a:bodyPr>
          <a:lstStyle/>
          <a:p>
            <a:pPr marL="0" indent="0">
              <a:buNone/>
            </a:pPr>
            <a:r>
              <a:rPr lang="zh-CN" altLang="en-US">
                <a:latin typeface="標楷體" panose="03000509000000000000" pitchFamily="65" charset="-120"/>
                <a:ea typeface="標楷體" panose="03000509000000000000" pitchFamily="65" charset="-120"/>
              </a:rPr>
              <a:t>首陀</a:t>
            </a:r>
            <a:r>
              <a:rPr lang="zh-CN" altLang="en-US" smtClean="0">
                <a:latin typeface="標楷體" panose="03000509000000000000" pitchFamily="65" charset="-120"/>
                <a:ea typeface="標楷體" panose="03000509000000000000" pitchFamily="65" charset="-120"/>
              </a:rPr>
              <a:t>羅：</a:t>
            </a:r>
            <a:r>
              <a:rPr lang="zh-CN" altLang="en-US">
                <a:latin typeface="標楷體" panose="03000509000000000000" pitchFamily="65" charset="-120"/>
                <a:ea typeface="標楷體" panose="03000509000000000000" pitchFamily="65" charset="-120"/>
              </a:rPr>
              <a:t> 「</a:t>
            </a:r>
            <a:r>
              <a:rPr lang="zh-CN" altLang="en-US" smtClean="0">
                <a:latin typeface="標楷體" panose="03000509000000000000" pitchFamily="65" charset="-120"/>
                <a:ea typeface="標楷體" panose="03000509000000000000" pitchFamily="65" charset="-120"/>
              </a:rPr>
              <a:t>世尊！我們</a:t>
            </a:r>
            <a:r>
              <a:rPr lang="zh-CN" altLang="en-US">
                <a:latin typeface="標楷體" panose="03000509000000000000" pitchFamily="65" charset="-120"/>
                <a:ea typeface="標楷體" panose="03000509000000000000" pitchFamily="65" charset="-120"/>
              </a:rPr>
              <a:t>首陀</a:t>
            </a:r>
            <a:r>
              <a:rPr lang="zh-CN" altLang="en-US" smtClean="0">
                <a:latin typeface="標楷體" panose="03000509000000000000" pitchFamily="65" charset="-120"/>
                <a:ea typeface="標楷體" panose="03000509000000000000" pitchFamily="65" charset="-120"/>
              </a:rPr>
              <a:t>羅不應該生下來就是奴隸，我們要改變種姓制度，於意云何！</a:t>
            </a:r>
            <a:r>
              <a:rPr lang="zh-CN" altLang="en-US">
                <a:latin typeface="標楷體" panose="03000509000000000000" pitchFamily="65" charset="-120"/>
                <a:ea typeface="標楷體" panose="03000509000000000000" pitchFamily="65" charset="-120"/>
              </a:rPr>
              <a:t>」</a:t>
            </a:r>
            <a:endParaRPr lang="zh-TW" altLang="en-US">
              <a:latin typeface="標楷體" panose="03000509000000000000" pitchFamily="65" charset="-120"/>
              <a:ea typeface="標楷體" panose="03000509000000000000" pitchFamily="65" charset="-120"/>
            </a:endParaRPr>
          </a:p>
          <a:p>
            <a:r>
              <a:rPr lang="en-US" altLang="zh-CN" smtClean="0">
                <a:latin typeface="標楷體" panose="03000509000000000000" pitchFamily="65" charset="-120"/>
                <a:ea typeface="標楷體" panose="03000509000000000000" pitchFamily="65" charset="-120"/>
              </a:rPr>
              <a:t>1. </a:t>
            </a:r>
            <a:r>
              <a:rPr lang="zh-CN" altLang="en-US" smtClean="0">
                <a:latin typeface="標楷體" panose="03000509000000000000" pitchFamily="65" charset="-120"/>
                <a:ea typeface="標楷體" panose="03000509000000000000" pitchFamily="65" charset="-120"/>
              </a:rPr>
              <a:t>世尊：「</a:t>
            </a:r>
            <a:r>
              <a:rPr lang="zh-CN" altLang="en-US">
                <a:latin typeface="標楷體" panose="03000509000000000000" pitchFamily="65" charset="-120"/>
                <a:ea typeface="標楷體" panose="03000509000000000000" pitchFamily="65" charset="-120"/>
              </a:rPr>
              <a:t>種姓制度是政治問題 </a:t>
            </a:r>
            <a:r>
              <a:rPr lang="en-US" altLang="zh-CN">
                <a:latin typeface="標楷體" panose="03000509000000000000" pitchFamily="65" charset="-120"/>
                <a:ea typeface="標楷體" panose="03000509000000000000" pitchFamily="65" charset="-120"/>
              </a:rPr>
              <a:t>– </a:t>
            </a:r>
            <a:r>
              <a:rPr lang="zh-CN" altLang="en-US" smtClean="0">
                <a:latin typeface="標楷體" panose="03000509000000000000" pitchFamily="65" charset="-120"/>
                <a:ea typeface="標楷體" panose="03000509000000000000" pitchFamily="65" charset="-120"/>
              </a:rPr>
              <a:t>出家人強調修行。」</a:t>
            </a:r>
            <a:endParaRPr lang="en-US" altLang="zh-CN" smtClean="0">
              <a:latin typeface="標楷體" panose="03000509000000000000" pitchFamily="65" charset="-120"/>
              <a:ea typeface="標楷體" panose="03000509000000000000" pitchFamily="65" charset="-120"/>
            </a:endParaRPr>
          </a:p>
          <a:p>
            <a:r>
              <a:rPr lang="en-US" altLang="zh-CN" smtClean="0">
                <a:latin typeface="標楷體" panose="03000509000000000000" pitchFamily="65" charset="-120"/>
                <a:ea typeface="標楷體" panose="03000509000000000000" pitchFamily="65" charset="-120"/>
              </a:rPr>
              <a:t>2.</a:t>
            </a:r>
            <a:r>
              <a:rPr lang="zh-CN" altLang="en-US">
                <a:latin typeface="標楷體" panose="03000509000000000000" pitchFamily="65" charset="-120"/>
                <a:ea typeface="標楷體" panose="03000509000000000000" pitchFamily="65" charset="-120"/>
              </a:rPr>
              <a:t>世尊：</a:t>
            </a:r>
            <a:r>
              <a:rPr lang="zh-CN" altLang="en-US" smtClean="0">
                <a:latin typeface="標楷體" panose="03000509000000000000" pitchFamily="65" charset="-120"/>
                <a:ea typeface="標楷體" panose="03000509000000000000" pitchFamily="65" charset="-120"/>
              </a:rPr>
              <a:t>「你們生在首</a:t>
            </a:r>
            <a:r>
              <a:rPr lang="zh-CN" altLang="en-US">
                <a:latin typeface="標楷體" panose="03000509000000000000" pitchFamily="65" charset="-120"/>
                <a:ea typeface="標楷體" panose="03000509000000000000" pitchFamily="65" charset="-120"/>
              </a:rPr>
              <a:t>陀</a:t>
            </a:r>
            <a:r>
              <a:rPr lang="zh-CN" altLang="en-US" smtClean="0">
                <a:latin typeface="標楷體" panose="03000509000000000000" pitchFamily="65" charset="-120"/>
                <a:ea typeface="標楷體" panose="03000509000000000000" pitchFamily="65" charset="-120"/>
              </a:rPr>
              <a:t>羅家庭，是因為過去業力，做好奴隸的工作，修行消業！」</a:t>
            </a:r>
            <a:endParaRPr lang="en-US" altLang="zh-CN" smtClean="0">
              <a:latin typeface="標楷體" panose="03000509000000000000" pitchFamily="65" charset="-120"/>
              <a:ea typeface="標楷體" panose="03000509000000000000" pitchFamily="65" charset="-120"/>
            </a:endParaRPr>
          </a:p>
          <a:p>
            <a:r>
              <a:rPr lang="en-US" altLang="zh-CN" smtClean="0">
                <a:latin typeface="標楷體" panose="03000509000000000000" pitchFamily="65" charset="-120"/>
                <a:ea typeface="標楷體" panose="03000509000000000000" pitchFamily="65" charset="-120"/>
              </a:rPr>
              <a:t>3.</a:t>
            </a:r>
            <a:r>
              <a:rPr lang="zh-CN" altLang="en-US">
                <a:latin typeface="標楷體" panose="03000509000000000000" pitchFamily="65" charset="-120"/>
                <a:ea typeface="標楷體" panose="03000509000000000000" pitchFamily="65" charset="-120"/>
              </a:rPr>
              <a:t>世尊：「你們生在首陀羅家庭，是因為過去業力，做好奴隸的工作，修行消業！</a:t>
            </a:r>
            <a:r>
              <a:rPr lang="zh-CN" altLang="en-US" smtClean="0">
                <a:latin typeface="標楷體" panose="03000509000000000000" pitchFamily="65" charset="-120"/>
                <a:ea typeface="標楷體" panose="03000509000000000000" pitchFamily="65" charset="-120"/>
              </a:rPr>
              <a:t>」</a:t>
            </a:r>
            <a:endParaRPr lang="en-US" altLang="zh-CN" smtClean="0">
              <a:latin typeface="標楷體" panose="03000509000000000000" pitchFamily="65" charset="-120"/>
              <a:ea typeface="標楷體" panose="03000509000000000000" pitchFamily="65" charset="-120"/>
            </a:endParaRPr>
          </a:p>
          <a:p>
            <a:r>
              <a:rPr lang="en-US" altLang="zh-CN" smtClean="0">
                <a:latin typeface="標楷體" panose="03000509000000000000" pitchFamily="65" charset="-120"/>
                <a:ea typeface="標楷體" panose="03000509000000000000" pitchFamily="65" charset="-120"/>
              </a:rPr>
              <a:t>4.</a:t>
            </a:r>
            <a:r>
              <a:rPr lang="zh-CN" altLang="en-US">
                <a:latin typeface="標楷體" panose="03000509000000000000" pitchFamily="65" charset="-120"/>
                <a:ea typeface="標楷體" panose="03000509000000000000" pitchFamily="65" charset="-120"/>
              </a:rPr>
              <a:t>世尊：</a:t>
            </a:r>
            <a:r>
              <a:rPr lang="zh-CN" altLang="en-US" smtClean="0">
                <a:latin typeface="標楷體" panose="03000509000000000000" pitchFamily="65" charset="-120"/>
                <a:ea typeface="標楷體" panose="03000509000000000000" pitchFamily="65" charset="-120"/>
              </a:rPr>
              <a:t>「</a:t>
            </a:r>
            <a:r>
              <a:rPr lang="zh-CN" altLang="en-US">
                <a:latin typeface="標楷體" panose="03000509000000000000" pitchFamily="65" charset="-120"/>
                <a:ea typeface="標楷體" panose="03000509000000000000" pitchFamily="65" charset="-120"/>
              </a:rPr>
              <a:t>首陀</a:t>
            </a:r>
            <a:r>
              <a:rPr lang="zh-CN" altLang="en-US" smtClean="0">
                <a:latin typeface="標楷體" panose="03000509000000000000" pitchFamily="65" charset="-120"/>
                <a:ea typeface="標楷體" panose="03000509000000000000" pitchFamily="65" charset="-120"/>
              </a:rPr>
              <a:t>羅啊！勿要抱怨，心中無貪嗔癡，只要心淨、即使是奴隸也是淨土！」</a:t>
            </a:r>
            <a:endParaRPr lang="en-US" altLang="zh-CN" smtClean="0">
              <a:latin typeface="標楷體" panose="03000509000000000000" pitchFamily="65" charset="-120"/>
              <a:ea typeface="標楷體" panose="03000509000000000000" pitchFamily="65" charset="-120"/>
            </a:endParaRPr>
          </a:p>
          <a:p>
            <a:r>
              <a:rPr lang="en-US" altLang="zh-CN" smtClean="0">
                <a:latin typeface="標楷體" panose="03000509000000000000" pitchFamily="65" charset="-120"/>
                <a:ea typeface="標楷體" panose="03000509000000000000" pitchFamily="65" charset="-120"/>
              </a:rPr>
              <a:t>5.</a:t>
            </a:r>
            <a:r>
              <a:rPr lang="zh-CN" altLang="en-US">
                <a:latin typeface="標楷體" panose="03000509000000000000" pitchFamily="65" charset="-120"/>
                <a:ea typeface="標楷體" panose="03000509000000000000" pitchFamily="65" charset="-120"/>
              </a:rPr>
              <a:t>世尊：</a:t>
            </a:r>
            <a:r>
              <a:rPr lang="zh-CN" altLang="en-US" smtClean="0">
                <a:latin typeface="標楷體" panose="03000509000000000000" pitchFamily="65" charset="-120"/>
                <a:ea typeface="標楷體" panose="03000509000000000000" pitchFamily="65" charset="-120"/>
              </a:rPr>
              <a:t>「首</a:t>
            </a:r>
            <a:r>
              <a:rPr lang="zh-CN" altLang="en-US">
                <a:latin typeface="標楷體" panose="03000509000000000000" pitchFamily="65" charset="-120"/>
                <a:ea typeface="標楷體" panose="03000509000000000000" pitchFamily="65" charset="-120"/>
              </a:rPr>
              <a:t>陀</a:t>
            </a:r>
            <a:r>
              <a:rPr lang="zh-CN" altLang="en-US" smtClean="0">
                <a:latin typeface="標楷體" panose="03000509000000000000" pitchFamily="65" charset="-120"/>
                <a:ea typeface="標楷體" panose="03000509000000000000" pitchFamily="65" charset="-120"/>
              </a:rPr>
              <a:t>羅即非</a:t>
            </a:r>
            <a:r>
              <a:rPr lang="zh-CN" altLang="en-US">
                <a:latin typeface="標楷體" panose="03000509000000000000" pitchFamily="65" charset="-120"/>
                <a:ea typeface="標楷體" panose="03000509000000000000" pitchFamily="65" charset="-120"/>
              </a:rPr>
              <a:t>首陀</a:t>
            </a:r>
            <a:r>
              <a:rPr lang="zh-CN" altLang="en-US" smtClean="0">
                <a:latin typeface="標楷體" panose="03000509000000000000" pitchFamily="65" charset="-120"/>
                <a:ea typeface="標楷體" panose="03000509000000000000" pitchFamily="65" charset="-120"/>
              </a:rPr>
              <a:t>羅是為</a:t>
            </a:r>
            <a:r>
              <a:rPr lang="zh-CN" altLang="en-US">
                <a:latin typeface="標楷體" panose="03000509000000000000" pitchFamily="65" charset="-120"/>
                <a:ea typeface="標楷體" panose="03000509000000000000" pitchFamily="65" charset="-120"/>
              </a:rPr>
              <a:t>首陀</a:t>
            </a:r>
            <a:r>
              <a:rPr lang="zh-CN" altLang="en-US" smtClean="0">
                <a:latin typeface="標楷體" panose="03000509000000000000" pitchFamily="65" charset="-120"/>
                <a:ea typeface="標楷體" panose="03000509000000000000" pitchFamily="65" charset="-120"/>
              </a:rPr>
              <a:t>羅！奴隸只是假名、無需在意！」</a:t>
            </a:r>
            <a:endParaRPr lang="en-US" altLang="zh-CN">
              <a:latin typeface="標楷體" panose="03000509000000000000" pitchFamily="65" charset="-120"/>
              <a:ea typeface="標楷體" panose="03000509000000000000" pitchFamily="65" charset="-120"/>
            </a:endParaRPr>
          </a:p>
          <a:p>
            <a:endParaRPr lang="en-US" altLang="zh-CN">
              <a:latin typeface="標楷體"/>
              <a:ea typeface="標楷體"/>
            </a:endParaRPr>
          </a:p>
          <a:p>
            <a:endParaRPr lang="en-US" altLang="zh-CN">
              <a:latin typeface="標楷體"/>
              <a:ea typeface="標楷體"/>
            </a:endParaRPr>
          </a:p>
          <a:p>
            <a:endParaRPr lang="en-US" altLang="zh-CN">
              <a:latin typeface="標楷體"/>
              <a:ea typeface="標楷體"/>
            </a:endParaRPr>
          </a:p>
          <a:p>
            <a:endParaRPr lang="zh-TW" altLang="en-US"/>
          </a:p>
        </p:txBody>
      </p:sp>
    </p:spTree>
    <p:extLst>
      <p:ext uri="{BB962C8B-B14F-4D97-AF65-F5344CB8AC3E}">
        <p14:creationId xmlns:p14="http://schemas.microsoft.com/office/powerpoint/2010/main" val="1065774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normAutofit fontScale="85000" lnSpcReduction="20000"/>
          </a:bodyPr>
          <a:lstStyle/>
          <a:p>
            <a:r>
              <a:rPr lang="zh-TW" altLang="zh-TW"/>
              <a:t>「《阿彌陀經》文字優美，敘事說理周全，為我們世間提出</a:t>
            </a:r>
            <a:r>
              <a:rPr lang="zh-TW" altLang="zh-TW" smtClean="0"/>
              <a:t>了得救</a:t>
            </a:r>
            <a:r>
              <a:rPr lang="zh-TW" altLang="zh-TW"/>
              <a:t>之道。把西方極樂世界種種自然界的莊嚴、社會上的和諧、人我關係</a:t>
            </a:r>
            <a:r>
              <a:rPr lang="zh-TW" altLang="zh-TW" smtClean="0"/>
              <a:t>的融洽</a:t>
            </a:r>
            <a:r>
              <a:rPr lang="zh-TW" altLang="zh-TW"/>
              <a:t>，植入我們的心田。我們現在把極樂世界的依正莊嚴念熟，認識清楚</a:t>
            </a:r>
            <a:r>
              <a:rPr lang="zh-TW" altLang="zh-TW" smtClean="0"/>
              <a:t>，八</a:t>
            </a:r>
            <a:r>
              <a:rPr lang="zh-TW" altLang="zh-TW"/>
              <a:t>識田中就會有西方極樂世界，眼前就是蓮邦淨土</a:t>
            </a:r>
            <a:r>
              <a:rPr lang="zh-TW" altLang="zh-TW" smtClean="0"/>
              <a:t>。</a:t>
            </a:r>
            <a:endParaRPr lang="en-US" altLang="zh-TW" smtClean="0"/>
          </a:p>
          <a:p>
            <a:r>
              <a:rPr lang="zh-TW" altLang="zh-TW"/>
              <a:t>無論坐車行步，我都習慣稱念佛號，路旁一畦畦田地、一棵棵</a:t>
            </a:r>
            <a:r>
              <a:rPr lang="zh-TW" altLang="zh-TW" smtClean="0"/>
              <a:t>樹木</a:t>
            </a:r>
            <a:r>
              <a:rPr lang="zh-TW" altLang="zh-TW"/>
              <a:t>，也都成了我的方便念珠。我從正念，念到無念；從妄心，</a:t>
            </a:r>
            <a:r>
              <a:rPr lang="zh-TW" altLang="zh-TW" smtClean="0"/>
              <a:t>念到</a:t>
            </a:r>
            <a:r>
              <a:rPr lang="zh-TW" altLang="zh-TW"/>
              <a:t>一心；從無念而念，到念而無念；從有人有我，念到無人</a:t>
            </a:r>
            <a:r>
              <a:rPr lang="zh-TW" altLang="zh-TW" smtClean="0"/>
              <a:t>無我</a:t>
            </a:r>
            <a:r>
              <a:rPr lang="zh-TW" altLang="zh-TW"/>
              <a:t>，甚至念到時間、空間、天地萬物都為之一空，阿彌陀佛</a:t>
            </a:r>
            <a:r>
              <a:rPr lang="zh-TW" altLang="zh-TW" smtClean="0"/>
              <a:t>好像在</a:t>
            </a:r>
            <a:r>
              <a:rPr lang="zh-TW" altLang="zh-TW"/>
              <a:t>我身上活了起來，極樂世界似乎就在當下</a:t>
            </a:r>
            <a:r>
              <a:rPr lang="zh-TW" altLang="zh-TW" smtClean="0"/>
              <a:t>。</a:t>
            </a:r>
            <a:endParaRPr lang="en-US" altLang="zh-TW" smtClean="0"/>
          </a:p>
          <a:p>
            <a:pPr algn="r"/>
            <a:r>
              <a:rPr lang="en-US" altLang="zh-CN" smtClean="0"/>
              <a:t>-- </a:t>
            </a:r>
            <a:r>
              <a:rPr lang="zh-CN" altLang="en-US" smtClean="0"/>
              <a:t>星雲法師</a:t>
            </a:r>
            <a:endParaRPr lang="zh-TW" altLang="en-US"/>
          </a:p>
        </p:txBody>
      </p:sp>
      <p:sp>
        <p:nvSpPr>
          <p:cNvPr id="5" name="標題 1"/>
          <p:cNvSpPr>
            <a:spLocks noGrp="1"/>
          </p:cNvSpPr>
          <p:nvPr>
            <p:ph type="title"/>
          </p:nvPr>
        </p:nvSpPr>
        <p:spPr>
          <a:xfrm>
            <a:off x="457200" y="253536"/>
            <a:ext cx="8229600" cy="583176"/>
          </a:xfrm>
        </p:spPr>
        <p:style>
          <a:lnRef idx="3">
            <a:schemeClr val="lt1"/>
          </a:lnRef>
          <a:fillRef idx="1">
            <a:schemeClr val="dk1"/>
          </a:fillRef>
          <a:effectRef idx="1">
            <a:schemeClr val="dk1"/>
          </a:effectRef>
          <a:fontRef idx="minor">
            <a:schemeClr val="lt1"/>
          </a:fontRef>
        </p:style>
        <p:txBody>
          <a:bodyPr>
            <a:normAutofit/>
          </a:bodyPr>
          <a:lstStyle/>
          <a:p>
            <a:pPr algn="ctr"/>
            <a:r>
              <a:rPr lang="zh-CN" altLang="en-US" sz="2400" smtClean="0"/>
              <a:t>唯心淨土？</a:t>
            </a:r>
            <a:endParaRPr lang="zh-TW" altLang="en-US" sz="2400"/>
          </a:p>
        </p:txBody>
      </p:sp>
    </p:spTree>
    <p:extLst>
      <p:ext uri="{BB962C8B-B14F-4D97-AF65-F5344CB8AC3E}">
        <p14:creationId xmlns:p14="http://schemas.microsoft.com/office/powerpoint/2010/main" val="1058482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980728"/>
            <a:ext cx="8229600" cy="5544615"/>
          </a:xfrm>
        </p:spPr>
        <p:txBody>
          <a:bodyPr>
            <a:normAutofit fontScale="85000" lnSpcReduction="10000"/>
          </a:bodyPr>
          <a:lstStyle/>
          <a:p>
            <a:r>
              <a:rPr lang="zh-TW" altLang="en-US"/>
              <a:t>「如是，寶積！菩薩隨</a:t>
            </a:r>
            <a:r>
              <a:rPr lang="zh-TW" altLang="en-US" smtClean="0"/>
              <a:t>其直</a:t>
            </a:r>
            <a:r>
              <a:rPr lang="zh-TW" altLang="en-US"/>
              <a:t>心，則能發行；隨其發行，則得深心；隨</a:t>
            </a:r>
            <a:r>
              <a:rPr lang="zh-TW" altLang="en-US" smtClean="0"/>
              <a:t>其深</a:t>
            </a:r>
            <a:r>
              <a:rPr lang="zh-TW" altLang="en-US"/>
              <a:t>心，則意調伏；隨意調伏，則如說行；</a:t>
            </a:r>
            <a:r>
              <a:rPr lang="zh-TW" altLang="en-US" smtClean="0"/>
              <a:t>隨如</a:t>
            </a:r>
            <a:r>
              <a:rPr lang="zh-TW" altLang="en-US"/>
              <a:t>說行，則能迴向；隨其迴向，則有方便；</a:t>
            </a:r>
            <a:r>
              <a:rPr lang="zh-TW" altLang="en-US" smtClean="0"/>
              <a:t>隨其</a:t>
            </a:r>
            <a:r>
              <a:rPr lang="zh-TW" altLang="en-US"/>
              <a:t>方便，</a:t>
            </a:r>
            <a:r>
              <a:rPr lang="zh-TW" altLang="en-US">
                <a:solidFill>
                  <a:srgbClr val="FFFF00"/>
                </a:solidFill>
              </a:rPr>
              <a:t>則成就眾生</a:t>
            </a:r>
            <a:r>
              <a:rPr lang="zh-TW" altLang="en-US"/>
              <a:t>；隨成就眾生，</a:t>
            </a:r>
            <a:r>
              <a:rPr lang="zh-TW" altLang="en-US">
                <a:solidFill>
                  <a:srgbClr val="FFFF00"/>
                </a:solidFill>
              </a:rPr>
              <a:t>則佛</a:t>
            </a:r>
            <a:r>
              <a:rPr lang="zh-TW" altLang="en-US" smtClean="0">
                <a:solidFill>
                  <a:srgbClr val="FFFF00"/>
                </a:solidFill>
              </a:rPr>
              <a:t>土淨</a:t>
            </a:r>
            <a:r>
              <a:rPr lang="zh-TW" altLang="en-US"/>
              <a:t>；隨佛土淨，則說法淨；隨說法淨，則智慧</a:t>
            </a:r>
            <a:br>
              <a:rPr lang="zh-TW" altLang="en-US"/>
            </a:br>
            <a:r>
              <a:rPr lang="zh-TW" altLang="en-US" smtClean="0"/>
              <a:t>淨</a:t>
            </a:r>
            <a:r>
              <a:rPr lang="zh-TW" altLang="en-US"/>
              <a:t>；隨智慧淨，則其心淨；隨其心淨，則一切</a:t>
            </a:r>
            <a:br>
              <a:rPr lang="zh-TW" altLang="en-US"/>
            </a:br>
            <a:r>
              <a:rPr lang="zh-TW" altLang="en-US" smtClean="0"/>
              <a:t>功德</a:t>
            </a:r>
            <a:r>
              <a:rPr lang="zh-TW" altLang="en-US"/>
              <a:t>淨。是故寶積！若菩薩欲得淨土，當淨</a:t>
            </a:r>
            <a:br>
              <a:rPr lang="zh-TW" altLang="en-US"/>
            </a:br>
            <a:r>
              <a:rPr lang="zh-TW" altLang="en-US" smtClean="0"/>
              <a:t>其</a:t>
            </a:r>
            <a:r>
              <a:rPr lang="zh-TW" altLang="en-US"/>
              <a:t>心；隨其心淨，則佛土淨。</a:t>
            </a:r>
            <a:r>
              <a:rPr lang="zh-TW" altLang="en-US" smtClean="0"/>
              <a:t>」</a:t>
            </a:r>
            <a:r>
              <a:rPr lang="en-US" altLang="zh-TW" smtClean="0"/>
              <a:t>--</a:t>
            </a:r>
            <a:r>
              <a:rPr lang="zh-TW" altLang="zh-TW" b="1"/>
              <a:t> 《維摩詰所說經</a:t>
            </a:r>
            <a:r>
              <a:rPr lang="zh-TW" altLang="zh-TW" b="1" smtClean="0"/>
              <a:t>》</a:t>
            </a:r>
            <a:endParaRPr lang="en-US" altLang="zh-TW" b="1" smtClean="0"/>
          </a:p>
          <a:p>
            <a:endParaRPr lang="en-US" altLang="zh-TW" smtClean="0"/>
          </a:p>
          <a:p>
            <a:r>
              <a:rPr lang="zh-TW" altLang="en-US" smtClean="0">
                <a:solidFill>
                  <a:srgbClr val="FFFF00"/>
                </a:solidFill>
              </a:rPr>
              <a:t>隨其心淨，則佛土淨」不能解釋成「自心淨」則淨土「自成」。，其實質內容該是「自心淨→眾生淨→佛土淨」，「眾生淨」是「心淨則佛土淨」的關鍵。</a:t>
            </a:r>
            <a:r>
              <a:rPr lang="en-US" altLang="zh-TW" smtClean="0">
                <a:solidFill>
                  <a:srgbClr val="FFFF00"/>
                </a:solidFill>
              </a:rPr>
              <a:t>(</a:t>
            </a:r>
            <a:r>
              <a:rPr lang="zh-CN" altLang="en-US" smtClean="0">
                <a:solidFill>
                  <a:srgbClr val="FFFF00"/>
                </a:solidFill>
                <a:latin typeface="標楷體" panose="03000509000000000000" pitchFamily="65" charset="-120"/>
                <a:ea typeface="標楷體" panose="03000509000000000000" pitchFamily="65" charset="-120"/>
              </a:rPr>
              <a:t>釋惠敏</a:t>
            </a:r>
            <a:r>
              <a:rPr lang="en-US" altLang="zh-CN" smtClean="0">
                <a:solidFill>
                  <a:srgbClr val="FFFF00"/>
                </a:solidFill>
                <a:latin typeface="標楷體" panose="03000509000000000000" pitchFamily="65" charset="-120"/>
                <a:ea typeface="標楷體" panose="03000509000000000000" pitchFamily="65" charset="-120"/>
              </a:rPr>
              <a:t>&lt;</a:t>
            </a:r>
            <a:r>
              <a:rPr lang="zh-CN" altLang="en-US" smtClean="0">
                <a:solidFill>
                  <a:srgbClr val="FFFF00"/>
                </a:solidFill>
                <a:latin typeface="標楷體" panose="03000509000000000000" pitchFamily="65" charset="-120"/>
                <a:ea typeface="標楷體" panose="03000509000000000000" pitchFamily="65" charset="-120"/>
              </a:rPr>
              <a:t>心淨則佛土淨之考察</a:t>
            </a:r>
            <a:r>
              <a:rPr lang="en-US" altLang="zh-CN" smtClean="0">
                <a:solidFill>
                  <a:srgbClr val="FFFF00"/>
                </a:solidFill>
                <a:latin typeface="標楷體" panose="03000509000000000000" pitchFamily="65" charset="-120"/>
                <a:ea typeface="標楷體" panose="03000509000000000000" pitchFamily="65" charset="-120"/>
              </a:rPr>
              <a:t>&gt;</a:t>
            </a:r>
            <a:r>
              <a:rPr lang="zh-CN" altLang="en-US" smtClean="0">
                <a:solidFill>
                  <a:srgbClr val="FFFF00"/>
                </a:solidFill>
                <a:latin typeface="標楷體" panose="03000509000000000000" pitchFamily="65" charset="-120"/>
                <a:ea typeface="標楷體" panose="03000509000000000000" pitchFamily="65" charset="-120"/>
              </a:rPr>
              <a:t>、林朝成</a:t>
            </a:r>
            <a:r>
              <a:rPr lang="en-US" altLang="zh-CN">
                <a:solidFill>
                  <a:srgbClr val="FFFF00"/>
                </a:solidFill>
                <a:latin typeface="標楷體" panose="03000509000000000000" pitchFamily="65" charset="-120"/>
                <a:ea typeface="標楷體" panose="03000509000000000000" pitchFamily="65" charset="-120"/>
              </a:rPr>
              <a:t>&lt;</a:t>
            </a:r>
            <a:r>
              <a:rPr lang="zh-TW" altLang="en-US">
                <a:solidFill>
                  <a:srgbClr val="FFFF00"/>
                </a:solidFill>
                <a:latin typeface="標楷體" panose="03000509000000000000" pitchFamily="65" charset="-120"/>
                <a:ea typeface="標楷體" panose="03000509000000000000" pitchFamily="65" charset="-120"/>
              </a:rPr>
              <a:t>佛教走向土地倫理：「人間淨土」的省思</a:t>
            </a:r>
            <a:r>
              <a:rPr lang="en-US" altLang="zh-CN">
                <a:solidFill>
                  <a:srgbClr val="FFFF00"/>
                </a:solidFill>
                <a:latin typeface="標楷體" panose="03000509000000000000" pitchFamily="65" charset="-120"/>
                <a:ea typeface="標楷體" panose="03000509000000000000" pitchFamily="65" charset="-120"/>
              </a:rPr>
              <a:t>&gt;</a:t>
            </a:r>
            <a:r>
              <a:rPr lang="en-US" altLang="zh-TW" smtClean="0">
                <a:solidFill>
                  <a:srgbClr val="FFFF00"/>
                </a:solidFill>
                <a:latin typeface="標楷體" panose="03000509000000000000" pitchFamily="65" charset="-120"/>
                <a:ea typeface="標楷體" panose="03000509000000000000" pitchFamily="65" charset="-120"/>
              </a:rPr>
              <a:t>)</a:t>
            </a:r>
          </a:p>
          <a:p>
            <a:endParaRPr lang="en-US" altLang="zh-TW" b="1" smtClean="0"/>
          </a:p>
          <a:p>
            <a:endParaRPr lang="en-US" altLang="zh-TW" b="1" smtClean="0"/>
          </a:p>
          <a:p>
            <a:endParaRPr lang="en-US" altLang="zh-TW" b="1" smtClean="0"/>
          </a:p>
        </p:txBody>
      </p:sp>
      <p:sp>
        <p:nvSpPr>
          <p:cNvPr id="5" name="標題 1"/>
          <p:cNvSpPr>
            <a:spLocks noGrp="1"/>
          </p:cNvSpPr>
          <p:nvPr>
            <p:ph type="title"/>
          </p:nvPr>
        </p:nvSpPr>
        <p:spPr>
          <a:xfrm>
            <a:off x="467544" y="332656"/>
            <a:ext cx="8229600" cy="583176"/>
          </a:xfrm>
        </p:spPr>
        <p:style>
          <a:lnRef idx="3">
            <a:schemeClr val="lt1"/>
          </a:lnRef>
          <a:fillRef idx="1">
            <a:schemeClr val="dk1"/>
          </a:fillRef>
          <a:effectRef idx="1">
            <a:schemeClr val="dk1"/>
          </a:effectRef>
          <a:fontRef idx="minor">
            <a:schemeClr val="lt1"/>
          </a:fontRef>
        </p:style>
        <p:txBody>
          <a:bodyPr>
            <a:normAutofit/>
          </a:bodyPr>
          <a:lstStyle/>
          <a:p>
            <a:pPr algn="ctr"/>
            <a:r>
              <a:rPr lang="zh-CN" altLang="en-US" sz="2400" smtClean="0"/>
              <a:t>唯心淨土 </a:t>
            </a:r>
            <a:r>
              <a:rPr lang="en-US" altLang="zh-CN" sz="2400" smtClean="0"/>
              <a:t>– </a:t>
            </a:r>
            <a:r>
              <a:rPr lang="zh-CN" altLang="en-US" sz="2400" smtClean="0"/>
              <a:t>出世 </a:t>
            </a:r>
            <a:r>
              <a:rPr lang="en-US" altLang="zh-CN" sz="2400" smtClean="0"/>
              <a:t>vs </a:t>
            </a:r>
            <a:r>
              <a:rPr lang="zh-CN" altLang="en-US" sz="2400" smtClean="0"/>
              <a:t>入世？</a:t>
            </a:r>
            <a:endParaRPr lang="zh-TW" altLang="en-US" sz="2400"/>
          </a:p>
        </p:txBody>
      </p:sp>
    </p:spTree>
    <p:extLst>
      <p:ext uri="{BB962C8B-B14F-4D97-AF65-F5344CB8AC3E}">
        <p14:creationId xmlns:p14="http://schemas.microsoft.com/office/powerpoint/2010/main" val="861029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53536"/>
            <a:ext cx="8229600" cy="583176"/>
          </a:xfrm>
        </p:spPr>
        <p:style>
          <a:lnRef idx="3">
            <a:schemeClr val="lt1"/>
          </a:lnRef>
          <a:fillRef idx="1">
            <a:schemeClr val="dk1"/>
          </a:fillRef>
          <a:effectRef idx="1">
            <a:schemeClr val="dk1"/>
          </a:effectRef>
          <a:fontRef idx="minor">
            <a:schemeClr val="lt1"/>
          </a:fontRef>
        </p:style>
        <p:txBody>
          <a:bodyPr>
            <a:normAutofit/>
          </a:bodyPr>
          <a:lstStyle/>
          <a:p>
            <a:pPr algn="ctr"/>
            <a:r>
              <a:rPr lang="zh-CN" altLang="en-US" sz="2400" smtClean="0"/>
              <a:t>唯心淨土</a:t>
            </a:r>
            <a:r>
              <a:rPr lang="en-US" altLang="zh-CN" sz="2400"/>
              <a:t> </a:t>
            </a:r>
            <a:r>
              <a:rPr lang="en-US" altLang="zh-CN" sz="2400" smtClean="0"/>
              <a:t>-</a:t>
            </a:r>
            <a:r>
              <a:rPr lang="zh-CN" altLang="en-US" sz="2400"/>
              <a:t>出世 </a:t>
            </a:r>
            <a:r>
              <a:rPr lang="en-US" altLang="zh-CN" sz="2400"/>
              <a:t>vs </a:t>
            </a:r>
            <a:r>
              <a:rPr lang="zh-CN" altLang="en-US" sz="2400"/>
              <a:t>入世？</a:t>
            </a:r>
            <a:endParaRPr lang="zh-TW" altLang="en-US" sz="2400"/>
          </a:p>
        </p:txBody>
      </p:sp>
      <p:sp>
        <p:nvSpPr>
          <p:cNvPr id="3" name="內容版面配置區 2"/>
          <p:cNvSpPr>
            <a:spLocks noGrp="1"/>
          </p:cNvSpPr>
          <p:nvPr>
            <p:ph idx="1"/>
          </p:nvPr>
        </p:nvSpPr>
        <p:spPr>
          <a:xfrm>
            <a:off x="323528" y="908720"/>
            <a:ext cx="8568952" cy="6048672"/>
          </a:xfrm>
        </p:spPr>
        <p:txBody>
          <a:bodyPr>
            <a:normAutofit fontScale="55000" lnSpcReduction="20000"/>
          </a:bodyPr>
          <a:lstStyle/>
          <a:p>
            <a:pPr marL="0" indent="0">
              <a:buNone/>
            </a:pPr>
            <a:r>
              <a:rPr lang="zh-TW" altLang="en-US" sz="3600"/>
              <a:t>爾時舍利弗，承佛威神，作是念：「若菩薩心淨，則佛土淨，我世尊本</a:t>
            </a:r>
            <a:r>
              <a:rPr lang="zh-TW" altLang="en-US" sz="3600" smtClean="0"/>
              <a:t>為菩薩</a:t>
            </a:r>
            <a:r>
              <a:rPr lang="zh-TW" altLang="en-US" sz="3600"/>
              <a:t>時，意豈不淨？而是佛土不淨若此？」佛知其念即告之言：「於意</a:t>
            </a:r>
            <a:r>
              <a:rPr lang="zh-TW" altLang="en-US" sz="3600" smtClean="0"/>
              <a:t>云何</a:t>
            </a:r>
            <a:r>
              <a:rPr lang="zh-TW" altLang="en-US" sz="3600"/>
              <a:t>？日月豈不淨也，而盲者不見。」對曰：「不也，世尊！是盲者過，</a:t>
            </a:r>
            <a:r>
              <a:rPr lang="zh-TW" altLang="en-US" sz="3600" smtClean="0"/>
              <a:t>非日月</a:t>
            </a:r>
            <a:r>
              <a:rPr lang="zh-TW" altLang="en-US" sz="3600"/>
              <a:t>咎。」「舍利弗！眾生罪故，不見如來佛土嚴淨，非如來咎。舍利弗</a:t>
            </a:r>
            <a:r>
              <a:rPr lang="zh-TW" altLang="en-US" sz="3600" smtClean="0"/>
              <a:t>，我</a:t>
            </a:r>
            <a:r>
              <a:rPr lang="zh-TW" altLang="en-US" sz="3600"/>
              <a:t>此土淨而汝不見。</a:t>
            </a:r>
            <a:r>
              <a:rPr lang="zh-TW" altLang="en-US" sz="3600" smtClean="0"/>
              <a:t>」</a:t>
            </a:r>
            <a:endParaRPr lang="en-US" altLang="zh-TW" sz="3600" smtClean="0"/>
          </a:p>
          <a:p>
            <a:pPr marL="0" indent="0">
              <a:buNone/>
            </a:pPr>
            <a:r>
              <a:rPr lang="zh-TW" altLang="en-US" sz="3600" smtClean="0"/>
              <a:t>爾</a:t>
            </a:r>
            <a:r>
              <a:rPr lang="zh-TW" altLang="en-US" sz="3600"/>
              <a:t>時螺髻梵王語舍利弗：「勿作是意：為此佛土</a:t>
            </a:r>
            <a:r>
              <a:rPr lang="zh-TW" altLang="en-US" sz="3600" smtClean="0"/>
              <a:t>以為</a:t>
            </a:r>
            <a:r>
              <a:rPr lang="zh-TW" altLang="en-US" sz="3600"/>
              <a:t>不淨。所以者何？我見釋迦牟尼佛土清淨，譬如自在天宮。」舍利弗言</a:t>
            </a:r>
            <a:r>
              <a:rPr lang="zh-TW" altLang="en-US" sz="3600" smtClean="0"/>
              <a:t>：</a:t>
            </a:r>
            <a:r>
              <a:rPr lang="zh-TW" altLang="en-US" sz="3600"/>
              <a:t>「我見此土，丘陵、坑坎、荊蕀、砂礫、土石諸山、穢惡充滿。」螺髻</a:t>
            </a:r>
            <a:r>
              <a:rPr lang="zh-TW" altLang="en-US" sz="3600" smtClean="0"/>
              <a:t>梵言</a:t>
            </a:r>
            <a:r>
              <a:rPr lang="zh-TW" altLang="en-US" sz="3600"/>
              <a:t>：「仁者心有高下，不依佛慧故，見此土為不淨耳！舍利弗！菩薩於</a:t>
            </a:r>
            <a:r>
              <a:rPr lang="zh-TW" altLang="en-US" sz="3600" smtClean="0"/>
              <a:t>一切</a:t>
            </a:r>
            <a:r>
              <a:rPr lang="zh-TW" altLang="en-US" sz="3600"/>
              <a:t>眾生悉皆平等，深心清淨，依佛智慧，則能見此佛土清淨。」於是</a:t>
            </a:r>
            <a:r>
              <a:rPr lang="zh-TW" altLang="en-US" sz="3600" smtClean="0"/>
              <a:t>佛以指</a:t>
            </a:r>
            <a:r>
              <a:rPr lang="zh-TW" altLang="en-US" sz="3600"/>
              <a:t>按地，即時三千大千世界，若千百千珍寶嚴飾，譬如寶莊嚴佛無量</a:t>
            </a:r>
            <a:r>
              <a:rPr lang="zh-TW" altLang="en-US" sz="3600" smtClean="0"/>
              <a:t>功德寶</a:t>
            </a:r>
            <a:r>
              <a:rPr lang="zh-TW" altLang="en-US" sz="3600"/>
              <a:t>莊嚴土。一切大眾歎未曾有，而皆自見坐寶蓮華，佛告舍利弗：「汝</a:t>
            </a:r>
            <a:r>
              <a:rPr lang="zh-TW" altLang="en-US" sz="3600" smtClean="0"/>
              <a:t>且觀是佛土嚴淨！」舍利弗言：「唯然，世尊！本所不見，本所不聞，今佛國土</a:t>
            </a:r>
            <a:r>
              <a:rPr lang="zh-TW" altLang="en-US" sz="3600"/>
              <a:t>嚴淨悉現！」佛語舍利弗：「我佛國土常淨若此，欲度斯下劣人故</a:t>
            </a:r>
            <a:r>
              <a:rPr lang="zh-TW" altLang="en-US" sz="3600" smtClean="0"/>
              <a:t>，示</a:t>
            </a:r>
            <a:r>
              <a:rPr lang="zh-TW" altLang="en-US" sz="3600"/>
              <a:t>是眾惡不淨土耳。譬如諸天，共寶器食，隨其福德，飯色有異。如是</a:t>
            </a:r>
            <a:r>
              <a:rPr lang="zh-TW" altLang="en-US" sz="3600" smtClean="0"/>
              <a:t>，舍利</a:t>
            </a:r>
            <a:r>
              <a:rPr lang="zh-TW" altLang="en-US" sz="3600"/>
              <a:t>弗！若人心淨，便見此土功德</a:t>
            </a:r>
            <a:r>
              <a:rPr lang="zh-TW" altLang="en-US" sz="3600" smtClean="0"/>
              <a:t>莊嚴。</a:t>
            </a:r>
            <a:r>
              <a:rPr lang="zh-TW" altLang="en-US" sz="3600"/>
              <a:t>當佛現此國土嚴淨之時 </a:t>
            </a:r>
            <a:r>
              <a:rPr lang="en-US" altLang="zh-TW" sz="3600"/>
              <a:t>... </a:t>
            </a:r>
            <a:r>
              <a:rPr lang="zh-TW" altLang="en-US" sz="3600"/>
              <a:t>八萬四千人皆發阿耨多羅三藐三菩提心  寶積所將五百長者子皆得無生法</a:t>
            </a:r>
            <a:r>
              <a:rPr lang="zh-TW" altLang="en-US" sz="3600" smtClean="0"/>
              <a:t>忍。 </a:t>
            </a:r>
            <a:r>
              <a:rPr lang="zh-TW" altLang="en-US" sz="3600"/>
              <a:t> 佛攝神足 於是世界還復如故  求聲聞乘三萬二千天及人 知有為法皆悉無常 遠塵離垢得法眼淨 八千比丘不受諸法漏盡意解 </a:t>
            </a:r>
            <a:r>
              <a:rPr lang="zh-TW" altLang="en-US" sz="3600" smtClean="0"/>
              <a:t> </a:t>
            </a:r>
            <a:r>
              <a:rPr lang="zh-TW" altLang="en-US" sz="3600"/>
              <a:t>  </a:t>
            </a:r>
            <a:r>
              <a:rPr lang="zh-TW" altLang="en-US" sz="3600" smtClean="0"/>
              <a:t>」</a:t>
            </a:r>
            <a:endParaRPr lang="en-US" altLang="zh-TW" sz="3600" smtClean="0"/>
          </a:p>
          <a:p>
            <a:pPr marL="0" indent="0">
              <a:buNone/>
            </a:pPr>
            <a:endParaRPr lang="en-US" altLang="zh-TW"/>
          </a:p>
          <a:p>
            <a:pPr marL="0" indent="0">
              <a:buNone/>
            </a:pPr>
            <a:r>
              <a:rPr lang="en-US" altLang="zh-TW" smtClean="0">
                <a:solidFill>
                  <a:srgbClr val="FFFF00"/>
                </a:solidFill>
              </a:rPr>
              <a:t>“</a:t>
            </a:r>
            <a:r>
              <a:rPr lang="zh-TW" altLang="en-US" smtClean="0">
                <a:solidFill>
                  <a:srgbClr val="FFFF00"/>
                </a:solidFill>
              </a:rPr>
              <a:t>由此</a:t>
            </a:r>
            <a:r>
              <a:rPr lang="zh-TW" altLang="en-US">
                <a:solidFill>
                  <a:srgbClr val="FFFF00"/>
                </a:solidFill>
              </a:rPr>
              <a:t>，</a:t>
            </a:r>
            <a:r>
              <a:rPr lang="zh-TW" altLang="en-US" smtClean="0">
                <a:solidFill>
                  <a:srgbClr val="FFFF00"/>
                </a:solidFill>
              </a:rPr>
              <a:t>舍利弗</a:t>
            </a:r>
            <a:r>
              <a:rPr lang="zh-TW" altLang="en-US">
                <a:solidFill>
                  <a:srgbClr val="FFFF00"/>
                </a:solidFill>
              </a:rPr>
              <a:t>領悟眾惡的不淨土，只是為了度化下劣眾生的示現，只要人心清淨，便見</a:t>
            </a:r>
            <a:r>
              <a:rPr lang="zh-TW" altLang="en-US" smtClean="0">
                <a:solidFill>
                  <a:srgbClr val="FFFF00"/>
                </a:solidFill>
              </a:rPr>
              <a:t>國土莊嚴</a:t>
            </a:r>
            <a:r>
              <a:rPr lang="zh-TW" altLang="en-US">
                <a:solidFill>
                  <a:srgbClr val="FFFF00"/>
                </a:solidFill>
              </a:rPr>
              <a:t>。「淨土」必須藉由眾生的「心淨」才可示現，其重點在於眾生的「心」</a:t>
            </a:r>
            <a:r>
              <a:rPr lang="zh-TW" altLang="en-US" smtClean="0">
                <a:solidFill>
                  <a:srgbClr val="FFFF00"/>
                </a:solidFill>
              </a:rPr>
              <a:t>而非</a:t>
            </a:r>
            <a:r>
              <a:rPr lang="zh-TW" altLang="en-US">
                <a:solidFill>
                  <a:srgbClr val="FFFF00"/>
                </a:solidFill>
              </a:rPr>
              <a:t>外境的國土</a:t>
            </a:r>
            <a:r>
              <a:rPr lang="zh-TW" altLang="en-US" smtClean="0">
                <a:solidFill>
                  <a:srgbClr val="FFFF00"/>
                </a:solidFill>
              </a:rPr>
              <a:t>。</a:t>
            </a:r>
            <a:r>
              <a:rPr lang="en-US" altLang="zh-TW" smtClean="0">
                <a:solidFill>
                  <a:srgbClr val="FFFF00"/>
                </a:solidFill>
              </a:rPr>
              <a:t>”</a:t>
            </a:r>
            <a:r>
              <a:rPr lang="zh-CN" altLang="en-US" smtClean="0">
                <a:solidFill>
                  <a:srgbClr val="FFFF00"/>
                </a:solidFill>
              </a:rPr>
              <a:t>（林朝成</a:t>
            </a:r>
            <a:r>
              <a:rPr lang="en-US" altLang="zh-CN" smtClean="0">
                <a:solidFill>
                  <a:srgbClr val="FFFF00"/>
                </a:solidFill>
              </a:rPr>
              <a:t>&lt;</a:t>
            </a:r>
            <a:r>
              <a:rPr lang="zh-TW" altLang="en-US">
                <a:solidFill>
                  <a:srgbClr val="FFFF00"/>
                </a:solidFill>
              </a:rPr>
              <a:t>佛教走向土地倫理：「人間淨土」的省思</a:t>
            </a:r>
            <a:r>
              <a:rPr lang="en-US" altLang="zh-CN" smtClean="0">
                <a:solidFill>
                  <a:srgbClr val="FFFF00"/>
                </a:solidFill>
              </a:rPr>
              <a:t>&gt;</a:t>
            </a:r>
            <a:r>
              <a:rPr lang="zh-CN" altLang="en-US" smtClean="0">
                <a:solidFill>
                  <a:srgbClr val="FFFF00"/>
                </a:solidFill>
              </a:rPr>
              <a:t>）</a:t>
            </a:r>
            <a:endParaRPr lang="en-US" altLang="zh-TW" smtClean="0">
              <a:solidFill>
                <a:srgbClr val="FFFF00"/>
              </a:solidFill>
            </a:endParaRPr>
          </a:p>
        </p:txBody>
      </p:sp>
    </p:spTree>
    <p:extLst>
      <p:ext uri="{BB962C8B-B14F-4D97-AF65-F5344CB8AC3E}">
        <p14:creationId xmlns:p14="http://schemas.microsoft.com/office/powerpoint/2010/main" val="861029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CN" altLang="en-US" smtClean="0"/>
              <a:t>出世或入世</a:t>
            </a:r>
            <a:endParaRPr lang="zh-TW" altLang="en-US"/>
          </a:p>
        </p:txBody>
      </p:sp>
      <p:graphicFrame>
        <p:nvGraphicFramePr>
          <p:cNvPr id="4" name="表格 3"/>
          <p:cNvGraphicFramePr>
            <a:graphicFrameLocks noGrp="1"/>
          </p:cNvGraphicFramePr>
          <p:nvPr>
            <p:extLst>
              <p:ext uri="{D42A27DB-BD31-4B8C-83A1-F6EECF244321}">
                <p14:modId xmlns:p14="http://schemas.microsoft.com/office/powerpoint/2010/main" val="2672537721"/>
              </p:ext>
            </p:extLst>
          </p:nvPr>
        </p:nvGraphicFramePr>
        <p:xfrm>
          <a:off x="1259632" y="2348880"/>
          <a:ext cx="6696744" cy="1875262"/>
        </p:xfrm>
        <a:graphic>
          <a:graphicData uri="http://schemas.openxmlformats.org/drawingml/2006/table">
            <a:tbl>
              <a:tblPr firstRow="1" bandRow="1">
                <a:tableStyleId>{5C22544A-7EE6-4342-B048-85BDC9FD1C3A}</a:tableStyleId>
              </a:tblPr>
              <a:tblGrid>
                <a:gridCol w="2232248"/>
                <a:gridCol w="2232248"/>
                <a:gridCol w="2232248"/>
              </a:tblGrid>
              <a:tr h="445909">
                <a:tc>
                  <a:txBody>
                    <a:bodyPr/>
                    <a:lstStyle/>
                    <a:p>
                      <a:r>
                        <a:rPr lang="zh-CN" altLang="en-US" smtClean="0"/>
                        <a:t>淨土類型</a:t>
                      </a:r>
                      <a:endParaRPr lang="zh-TW" altLang="en-US"/>
                    </a:p>
                  </a:txBody>
                  <a:tcPr/>
                </a:tc>
                <a:tc>
                  <a:txBody>
                    <a:bodyPr/>
                    <a:lstStyle/>
                    <a:p>
                      <a:r>
                        <a:rPr lang="zh-CN" altLang="en-US" smtClean="0"/>
                        <a:t>方法</a:t>
                      </a:r>
                      <a:endParaRPr lang="zh-TW" altLang="en-US"/>
                    </a:p>
                  </a:txBody>
                  <a:tcPr/>
                </a:tc>
                <a:tc>
                  <a:txBody>
                    <a:bodyPr/>
                    <a:lstStyle/>
                    <a:p>
                      <a:r>
                        <a:rPr lang="zh-CN" altLang="en-US" smtClean="0"/>
                        <a:t>目標</a:t>
                      </a:r>
                      <a:endParaRPr lang="zh-TW" altLang="en-US"/>
                    </a:p>
                  </a:txBody>
                  <a:tcPr/>
                </a:tc>
              </a:tr>
              <a:tr h="1429353">
                <a:tc>
                  <a:txBody>
                    <a:bodyPr/>
                    <a:lstStyle/>
                    <a:p>
                      <a:r>
                        <a:rPr lang="en-US" altLang="zh-CN" smtClean="0"/>
                        <a:t>《</a:t>
                      </a:r>
                      <a:r>
                        <a:rPr lang="zh-CN" altLang="en-US" smtClean="0"/>
                        <a:t>維摩詰經</a:t>
                      </a:r>
                      <a:r>
                        <a:rPr lang="en-US" altLang="zh-CN" smtClean="0"/>
                        <a:t>》</a:t>
                      </a:r>
                      <a:r>
                        <a:rPr lang="zh-CN" altLang="en-US" smtClean="0"/>
                        <a:t>淨土</a:t>
                      </a:r>
                      <a:r>
                        <a:rPr lang="zh-CN" altLang="en-US" smtClean="0"/>
                        <a:t>觀</a:t>
                      </a:r>
                      <a:endParaRPr lang="en-US" altLang="zh-CN" smtClean="0"/>
                    </a:p>
                    <a:p>
                      <a:endParaRPr lang="en-US" altLang="zh-TW"/>
                    </a:p>
                    <a:p>
                      <a:r>
                        <a:rPr lang="en-US" altLang="zh-CN" smtClean="0"/>
                        <a:t>『</a:t>
                      </a:r>
                      <a:r>
                        <a:rPr lang="zh-CN" altLang="en-US" smtClean="0"/>
                        <a:t>唯心淨土</a:t>
                      </a:r>
                      <a:r>
                        <a:rPr lang="en-US" altLang="zh-CN" smtClean="0"/>
                        <a:t>』</a:t>
                      </a:r>
                      <a:endParaRPr lang="en-US" altLang="zh-TW" smtClean="0"/>
                    </a:p>
                  </a:txBody>
                  <a:tcPr>
                    <a:lnB w="12700" cap="flat" cmpd="sng" algn="ctr">
                      <a:solidFill>
                        <a:schemeClr val="tx1"/>
                      </a:solidFill>
                      <a:prstDash val="solid"/>
                      <a:round/>
                      <a:headEnd type="none" w="med" len="med"/>
                      <a:tailEnd type="none" w="med" len="med"/>
                    </a:lnB>
                  </a:tcPr>
                </a:tc>
                <a:tc>
                  <a:txBody>
                    <a:bodyPr/>
                    <a:lstStyle/>
                    <a:p>
                      <a:r>
                        <a:rPr lang="zh-CN" altLang="en-US" smtClean="0"/>
                        <a:t>個人心靈的淨化</a:t>
                      </a:r>
                      <a:endParaRPr lang="en-US" altLang="zh-CN" smtClean="0"/>
                    </a:p>
                    <a:p>
                      <a:r>
                        <a:rPr lang="zh-CN" altLang="en-US" smtClean="0"/>
                        <a:t>眾生淨化</a:t>
                      </a:r>
                      <a:endParaRPr lang="en-US" altLang="zh-CN" smtClean="0"/>
                    </a:p>
                    <a:p>
                      <a:r>
                        <a:rPr lang="zh-CN" altLang="en-US" smtClean="0"/>
                        <a:t>世界淨化</a:t>
                      </a:r>
                      <a:endParaRPr lang="zh-TW" altLang="en-US"/>
                    </a:p>
                  </a:txBody>
                  <a:tcPr>
                    <a:lnB w="12700" cap="flat" cmpd="sng" algn="ctr">
                      <a:solidFill>
                        <a:schemeClr val="tx1"/>
                      </a:solidFill>
                      <a:prstDash val="solid"/>
                      <a:round/>
                      <a:headEnd type="none" w="med" len="med"/>
                      <a:tailEnd type="none" w="med" len="med"/>
                    </a:lnB>
                  </a:tcPr>
                </a:tc>
                <a:tc>
                  <a:txBody>
                    <a:bodyPr/>
                    <a:lstStyle/>
                    <a:p>
                      <a:r>
                        <a:rPr lang="zh-CN" altLang="en-US" smtClean="0"/>
                        <a:t>個人解脫</a:t>
                      </a:r>
                      <a:r>
                        <a:rPr lang="en-US" altLang="zh-CN" smtClean="0"/>
                        <a:t>= </a:t>
                      </a:r>
                      <a:r>
                        <a:rPr lang="zh-CN" altLang="en-US" smtClean="0"/>
                        <a:t>社會淨化</a:t>
                      </a:r>
                      <a:endParaRPr lang="zh-TW" altLang="en-US"/>
                    </a:p>
                  </a:txBody>
                  <a:tcPr>
                    <a:lnB w="12700" cap="flat" cmpd="sng" algn="ctr">
                      <a:solidFill>
                        <a:schemeClr val="tx1"/>
                      </a:solidFill>
                      <a:prstDash val="solid"/>
                      <a:round/>
                      <a:headEnd type="none" w="med" len="med"/>
                      <a:tailEnd type="none" w="med" len="med"/>
                    </a:lnB>
                  </a:tcPr>
                </a:tc>
              </a:tr>
            </a:tbl>
          </a:graphicData>
        </a:graphic>
      </p:graphicFrame>
      <p:sp>
        <p:nvSpPr>
          <p:cNvPr id="5" name="向右箭號 4"/>
          <p:cNvSpPr/>
          <p:nvPr/>
        </p:nvSpPr>
        <p:spPr>
          <a:xfrm>
            <a:off x="5220072" y="2924944"/>
            <a:ext cx="288032" cy="72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向右箭號 5"/>
          <p:cNvSpPr/>
          <p:nvPr/>
        </p:nvSpPr>
        <p:spPr>
          <a:xfrm>
            <a:off x="4572000" y="3212976"/>
            <a:ext cx="288032" cy="72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aphicFrame>
        <p:nvGraphicFramePr>
          <p:cNvPr id="11" name="表格 10"/>
          <p:cNvGraphicFramePr>
            <a:graphicFrameLocks noGrp="1"/>
          </p:cNvGraphicFramePr>
          <p:nvPr>
            <p:extLst>
              <p:ext uri="{D42A27DB-BD31-4B8C-83A1-F6EECF244321}">
                <p14:modId xmlns:p14="http://schemas.microsoft.com/office/powerpoint/2010/main" val="3474489614"/>
              </p:ext>
            </p:extLst>
          </p:nvPr>
        </p:nvGraphicFramePr>
        <p:xfrm>
          <a:off x="1259632" y="4221088"/>
          <a:ext cx="6696744" cy="1429353"/>
        </p:xfrm>
        <a:graphic>
          <a:graphicData uri="http://schemas.openxmlformats.org/drawingml/2006/table">
            <a:tbl>
              <a:tblPr firstRow="1" bandRow="1">
                <a:tableStyleId>{5C22544A-7EE6-4342-B048-85BDC9FD1C3A}</a:tableStyleId>
              </a:tblPr>
              <a:tblGrid>
                <a:gridCol w="2232248"/>
                <a:gridCol w="2232248"/>
                <a:gridCol w="2232248"/>
              </a:tblGrid>
              <a:tr h="1429353">
                <a:tc>
                  <a:txBody>
                    <a:bodyPr/>
                    <a:lstStyle/>
                    <a:p>
                      <a:r>
                        <a:rPr lang="en-US" altLang="zh-CN" smtClean="0"/>
                        <a:t>『</a:t>
                      </a:r>
                      <a:r>
                        <a:rPr lang="zh-CN" altLang="en-US" smtClean="0"/>
                        <a:t>唯心淨土</a:t>
                      </a:r>
                      <a:r>
                        <a:rPr lang="en-US" altLang="zh-CN" smtClean="0"/>
                        <a:t>』</a:t>
                      </a:r>
                      <a:endParaRPr lang="en-US" altLang="zh-TW" smtClean="0"/>
                    </a:p>
                  </a:txBody>
                  <a:tcPr>
                    <a:lnB w="12700" cap="flat" cmpd="sng" algn="ctr">
                      <a:solidFill>
                        <a:schemeClr val="tx1"/>
                      </a:solidFill>
                      <a:prstDash val="solid"/>
                      <a:round/>
                      <a:headEnd type="none" w="med" len="med"/>
                      <a:tailEnd type="none" w="med" len="med"/>
                    </a:lnB>
                  </a:tcPr>
                </a:tc>
                <a:tc>
                  <a:txBody>
                    <a:bodyPr/>
                    <a:lstStyle/>
                    <a:p>
                      <a:r>
                        <a:rPr lang="zh-CN" altLang="en-US" smtClean="0"/>
                        <a:t>個人心靈的</a:t>
                      </a:r>
                      <a:r>
                        <a:rPr lang="zh-CN" altLang="en-US" smtClean="0"/>
                        <a:t>淨化</a:t>
                      </a:r>
                      <a:endParaRPr lang="en-US" altLang="zh-CN" smtClean="0"/>
                    </a:p>
                  </a:txBody>
                  <a:tcPr>
                    <a:lnB w="12700" cap="flat" cmpd="sng" algn="ctr">
                      <a:solidFill>
                        <a:schemeClr val="tx1"/>
                      </a:solidFill>
                      <a:prstDash val="solid"/>
                      <a:round/>
                      <a:headEnd type="none" w="med" len="med"/>
                      <a:tailEnd type="none" w="med" len="med"/>
                    </a:lnB>
                  </a:tcPr>
                </a:tc>
                <a:tc>
                  <a:txBody>
                    <a:bodyPr/>
                    <a:lstStyle/>
                    <a:p>
                      <a:r>
                        <a:rPr lang="zh-CN" altLang="en-US" smtClean="0"/>
                        <a:t>社會淨化與否無關</a:t>
                      </a:r>
                      <a:endParaRPr lang="zh-TW" altLang="en-US"/>
                    </a:p>
                  </a:txBody>
                  <a:tcPr>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8485542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style>
          <a:lnRef idx="2">
            <a:schemeClr val="dk1">
              <a:shade val="50000"/>
            </a:schemeClr>
          </a:lnRef>
          <a:fillRef idx="1">
            <a:schemeClr val="dk1"/>
          </a:fillRef>
          <a:effectRef idx="0">
            <a:schemeClr val="dk1"/>
          </a:effectRef>
          <a:fontRef idx="minor">
            <a:schemeClr val="lt1"/>
          </a:fontRef>
        </p:style>
        <p:txBody>
          <a:bodyPr/>
          <a:lstStyle/>
          <a:p>
            <a:pPr algn="ctr"/>
            <a:r>
              <a:rPr lang="zh-CN" altLang="en-US" smtClean="0"/>
              <a:t>佛教善惡觀</a:t>
            </a:r>
            <a:endParaRPr lang="zh-TW" altLang="en-US"/>
          </a:p>
        </p:txBody>
      </p:sp>
      <p:sp>
        <p:nvSpPr>
          <p:cNvPr id="3" name="內容版面配置區 2"/>
          <p:cNvSpPr>
            <a:spLocks noGrp="1"/>
          </p:cNvSpPr>
          <p:nvPr>
            <p:ph idx="1"/>
          </p:nvPr>
        </p:nvSpPr>
        <p:spPr>
          <a:xfrm>
            <a:off x="457200" y="1484784"/>
            <a:ext cx="8229600" cy="4687733"/>
          </a:xfrm>
        </p:spPr>
        <p:txBody>
          <a:bodyPr>
            <a:normAutofit/>
          </a:bodyPr>
          <a:lstStyle/>
          <a:p>
            <a:pPr algn="ctr"/>
            <a:r>
              <a:rPr lang="zh-TW" altLang="zh-TW" sz="4400">
                <a:latin typeface="+mn-ea"/>
              </a:rPr>
              <a:t>「</a:t>
            </a:r>
            <a:r>
              <a:rPr lang="zh-CN" altLang="en-US" sz="4400">
                <a:solidFill>
                  <a:srgbClr val="FFFF00"/>
                </a:solidFill>
                <a:latin typeface="標楷體" panose="03000509000000000000" pitchFamily="65" charset="-120"/>
                <a:ea typeface="標楷體" panose="03000509000000000000" pitchFamily="65" charset="-120"/>
              </a:rPr>
              <a:t>諸惡莫作、諸善奉行、自淨其意，是諸佛教</a:t>
            </a:r>
            <a:r>
              <a:rPr lang="zh-TW" altLang="zh-TW" sz="4400">
                <a:latin typeface="標楷體" panose="03000509000000000000" pitchFamily="65" charset="-120"/>
                <a:ea typeface="標楷體" panose="03000509000000000000" pitchFamily="65" charset="-120"/>
              </a:rPr>
              <a:t>」</a:t>
            </a:r>
            <a:endParaRPr lang="en-US" altLang="zh-TW" sz="4400">
              <a:latin typeface="標楷體" panose="03000509000000000000" pitchFamily="65" charset="-120"/>
              <a:ea typeface="標楷體" panose="03000509000000000000" pitchFamily="65" charset="-120"/>
            </a:endParaRPr>
          </a:p>
          <a:p>
            <a:pPr algn="ctr"/>
            <a:r>
              <a:rPr lang="en-US" altLang="zh-TW" sz="3600"/>
              <a:t>Sabbapāpassa akaraṇaṃ kusalassa upasampadā</a:t>
            </a:r>
          </a:p>
          <a:p>
            <a:pPr algn="ctr"/>
            <a:r>
              <a:rPr lang="en-US" altLang="zh-TW" sz="3600"/>
              <a:t>Sacittapariyodapanaṃ etaṃ buddhānusāsanaṃ</a:t>
            </a:r>
            <a:endParaRPr lang="en-US" altLang="zh-TW" sz="3600"/>
          </a:p>
        </p:txBody>
      </p:sp>
    </p:spTree>
    <p:extLst>
      <p:ext uri="{BB962C8B-B14F-4D97-AF65-F5344CB8AC3E}">
        <p14:creationId xmlns:p14="http://schemas.microsoft.com/office/powerpoint/2010/main" val="763730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style>
          <a:lnRef idx="2">
            <a:schemeClr val="dk1">
              <a:shade val="50000"/>
            </a:schemeClr>
          </a:lnRef>
          <a:fillRef idx="1">
            <a:schemeClr val="dk1"/>
          </a:fillRef>
          <a:effectRef idx="0">
            <a:schemeClr val="dk1"/>
          </a:effectRef>
          <a:fontRef idx="minor">
            <a:schemeClr val="lt1"/>
          </a:fontRef>
        </p:style>
        <p:txBody>
          <a:bodyPr/>
          <a:lstStyle/>
          <a:p>
            <a:pPr algn="ctr"/>
            <a:r>
              <a:rPr lang="zh-CN" altLang="en-US" smtClean="0"/>
              <a:t>佛教善惡觀</a:t>
            </a:r>
            <a:endParaRPr lang="zh-TW" altLang="en-US"/>
          </a:p>
        </p:txBody>
      </p:sp>
      <p:sp>
        <p:nvSpPr>
          <p:cNvPr id="3" name="內容版面配置區 2"/>
          <p:cNvSpPr>
            <a:spLocks noGrp="1"/>
          </p:cNvSpPr>
          <p:nvPr>
            <p:ph idx="1"/>
          </p:nvPr>
        </p:nvSpPr>
        <p:spPr>
          <a:xfrm>
            <a:off x="457200" y="1268760"/>
            <a:ext cx="8229600" cy="4903757"/>
          </a:xfrm>
        </p:spPr>
        <p:txBody>
          <a:bodyPr>
            <a:noAutofit/>
          </a:bodyPr>
          <a:lstStyle/>
          <a:p>
            <a:r>
              <a:rPr lang="zh-CN" altLang="en-US" sz="1800" smtClean="0"/>
              <a:t>宗教都是勸人為善，佛教的善的標準？</a:t>
            </a:r>
            <a:endParaRPr lang="en-US" altLang="zh-CN" sz="1800"/>
          </a:p>
          <a:p>
            <a:pPr lvl="1"/>
            <a:r>
              <a:rPr lang="zh-CN" altLang="en-US" sz="1800">
                <a:latin typeface="Times New Roman" panose="02020603050405020304" pitchFamily="18" charset="0"/>
                <a:ea typeface="標楷體" panose="03000509000000000000" pitchFamily="65" charset="-120"/>
                <a:cs typeface="Times New Roman" panose="02020603050405020304" pitchFamily="18" charset="0"/>
              </a:rPr>
              <a:t>什麼是道德的善、惡或對、錯？什麼是道德上應該或不應該的原則？</a:t>
            </a:r>
            <a:endParaRPr lang="en-US" altLang="zh-CN" sz="1800">
              <a:latin typeface="Times New Roman" panose="02020603050405020304" pitchFamily="18" charset="0"/>
              <a:ea typeface="標楷體" panose="03000509000000000000" pitchFamily="65" charset="-120"/>
              <a:cs typeface="Times New Roman" panose="02020603050405020304" pitchFamily="18" charset="0"/>
            </a:endParaRPr>
          </a:p>
          <a:p>
            <a:pPr lvl="2"/>
            <a:r>
              <a:rPr lang="zh-CN" altLang="en-US" sz="1800">
                <a:latin typeface="Times New Roman" panose="02020603050405020304" pitchFamily="18" charset="0"/>
                <a:ea typeface="標楷體" panose="03000509000000000000" pitchFamily="65" charset="-120"/>
                <a:cs typeface="Times New Roman" panose="02020603050405020304" pitchFamily="18" charset="0"/>
              </a:rPr>
              <a:t>借錢應該還，借錢不還是錯的</a:t>
            </a:r>
            <a:endParaRPr lang="en-US" altLang="zh-CN" sz="1800">
              <a:latin typeface="Times New Roman" panose="02020603050405020304" pitchFamily="18" charset="0"/>
              <a:ea typeface="標楷體" panose="03000509000000000000" pitchFamily="65" charset="-120"/>
              <a:cs typeface="Times New Roman" panose="02020603050405020304" pitchFamily="18" charset="0"/>
            </a:endParaRPr>
          </a:p>
          <a:p>
            <a:pPr lvl="2"/>
            <a:r>
              <a:rPr lang="zh-CN" altLang="en-US" sz="1800">
                <a:latin typeface="Times New Roman" panose="02020603050405020304" pitchFamily="18" charset="0"/>
                <a:ea typeface="標楷體" panose="03000509000000000000" pitchFamily="65" charset="-120"/>
                <a:cs typeface="Times New Roman" panose="02020603050405020304" pitchFamily="18" charset="0"/>
              </a:rPr>
              <a:t>幫助人是應該做的，見死不救是</a:t>
            </a:r>
            <a:r>
              <a:rPr lang="zh-CN" altLang="en-US" sz="1800">
                <a:latin typeface="Times New Roman" panose="02020603050405020304" pitchFamily="18" charset="0"/>
                <a:ea typeface="標楷體" panose="03000509000000000000" pitchFamily="65" charset="-120"/>
                <a:cs typeface="Times New Roman" panose="02020603050405020304" pitchFamily="18" charset="0"/>
              </a:rPr>
              <a:t>錯</a:t>
            </a:r>
            <a:r>
              <a:rPr lang="zh-CN" altLang="en-US" sz="1800" smtClean="0">
                <a:latin typeface="Times New Roman" panose="02020603050405020304" pitchFamily="18" charset="0"/>
                <a:ea typeface="標楷體" panose="03000509000000000000" pitchFamily="65" charset="-120"/>
                <a:cs typeface="Times New Roman" panose="02020603050405020304" pitchFamily="18" charset="0"/>
              </a:rPr>
              <a:t>的</a:t>
            </a:r>
            <a:endParaRPr lang="en-US" altLang="zh-CN" sz="1800" smtClean="0">
              <a:latin typeface="Times New Roman" panose="02020603050405020304" pitchFamily="18" charset="0"/>
              <a:ea typeface="標楷體" panose="03000509000000000000" pitchFamily="65" charset="-120"/>
              <a:cs typeface="Times New Roman" panose="02020603050405020304" pitchFamily="18" charset="0"/>
            </a:endParaRPr>
          </a:p>
          <a:p>
            <a:pPr lvl="2"/>
            <a:r>
              <a:rPr lang="zh-CN" altLang="en-US" sz="1800" smtClean="0">
                <a:latin typeface="Times New Roman" panose="02020603050405020304" pitchFamily="18" charset="0"/>
                <a:ea typeface="標楷體" panose="03000509000000000000" pitchFamily="65" charset="-120"/>
                <a:cs typeface="Times New Roman" panose="02020603050405020304" pitchFamily="18" charset="0"/>
              </a:rPr>
              <a:t>善意的謊言？</a:t>
            </a:r>
            <a:endParaRPr lang="en-US" altLang="zh-CN" sz="1800" smtClean="0">
              <a:latin typeface="Times New Roman" panose="02020603050405020304" pitchFamily="18" charset="0"/>
              <a:ea typeface="標楷體" panose="03000509000000000000" pitchFamily="65" charset="-120"/>
              <a:cs typeface="Times New Roman" panose="02020603050405020304" pitchFamily="18" charset="0"/>
            </a:endParaRPr>
          </a:p>
          <a:p>
            <a:pPr lvl="2"/>
            <a:r>
              <a:rPr lang="zh-CN" altLang="en-US" sz="1800" smtClean="0">
                <a:latin typeface="Times New Roman" panose="02020603050405020304" pitchFamily="18" charset="0"/>
                <a:ea typeface="標楷體" panose="03000509000000000000" pitchFamily="65" charset="-120"/>
                <a:cs typeface="Times New Roman" panose="02020603050405020304" pitchFamily="18" charset="0"/>
              </a:rPr>
              <a:t>正義的戰爭？</a:t>
            </a:r>
            <a:endParaRPr lang="en-US" altLang="zh-CN" sz="1800">
              <a:latin typeface="Times New Roman" panose="02020603050405020304" pitchFamily="18" charset="0"/>
              <a:ea typeface="標楷體" panose="03000509000000000000" pitchFamily="65" charset="-120"/>
              <a:cs typeface="Times New Roman" panose="02020603050405020304" pitchFamily="18" charset="0"/>
            </a:endParaRPr>
          </a:p>
          <a:p>
            <a:pPr lvl="2"/>
            <a:r>
              <a:rPr lang="en-US" altLang="zh-CN" sz="1800">
                <a:latin typeface="Times New Roman" panose="02020603050405020304" pitchFamily="18" charset="0"/>
                <a:ea typeface="標楷體" panose="03000509000000000000" pitchFamily="65" charset="-120"/>
                <a:cs typeface="Times New Roman" panose="02020603050405020304" pitchFamily="18" charset="0"/>
              </a:rPr>
              <a:t>【</a:t>
            </a:r>
            <a:r>
              <a:rPr lang="zh-CN" altLang="en-US" sz="1800">
                <a:latin typeface="Times New Roman" panose="02020603050405020304" pitchFamily="18" charset="0"/>
                <a:ea typeface="標楷體" panose="03000509000000000000" pitchFamily="65" charset="-120"/>
                <a:cs typeface="Times New Roman" panose="02020603050405020304" pitchFamily="18" charset="0"/>
              </a:rPr>
              <a:t>佛教</a:t>
            </a:r>
            <a:r>
              <a:rPr lang="en-US" altLang="zh-CN" sz="1800">
                <a:latin typeface="Times New Roman" panose="02020603050405020304" pitchFamily="18" charset="0"/>
                <a:ea typeface="標楷體" panose="03000509000000000000" pitchFamily="65" charset="-120"/>
                <a:cs typeface="Times New Roman" panose="02020603050405020304" pitchFamily="18" charset="0"/>
              </a:rPr>
              <a:t>】</a:t>
            </a:r>
            <a:r>
              <a:rPr lang="zh-CN" altLang="en-US" sz="1800">
                <a:latin typeface="Times New Roman" panose="02020603050405020304" pitchFamily="18" charset="0"/>
                <a:ea typeface="標楷體" panose="03000509000000000000" pitchFamily="65" charset="-120"/>
                <a:cs typeface="Times New Roman" panose="02020603050405020304" pitchFamily="18" charset="0"/>
              </a:rPr>
              <a:t>貪嗔痴是煩惱（不善心所）是染污的，是惡的</a:t>
            </a:r>
            <a:endParaRPr lang="en-US" altLang="zh-CN" sz="1800">
              <a:latin typeface="Times New Roman" panose="02020603050405020304" pitchFamily="18" charset="0"/>
              <a:ea typeface="標楷體" panose="03000509000000000000" pitchFamily="65" charset="-120"/>
              <a:cs typeface="Times New Roman" panose="02020603050405020304" pitchFamily="18" charset="0"/>
            </a:endParaRPr>
          </a:p>
          <a:p>
            <a:pPr lvl="2"/>
            <a:r>
              <a:rPr lang="en-US" altLang="zh-CN" sz="1800">
                <a:latin typeface="Times New Roman" panose="02020603050405020304" pitchFamily="18" charset="0"/>
                <a:ea typeface="標楷體" panose="03000509000000000000" pitchFamily="65" charset="-120"/>
                <a:cs typeface="Times New Roman" panose="02020603050405020304" pitchFamily="18" charset="0"/>
              </a:rPr>
              <a:t>【</a:t>
            </a:r>
            <a:r>
              <a:rPr lang="zh-CN" altLang="en-US" sz="1800">
                <a:latin typeface="Times New Roman" panose="02020603050405020304" pitchFamily="18" charset="0"/>
                <a:ea typeface="標楷體" panose="03000509000000000000" pitchFamily="65" charset="-120"/>
                <a:cs typeface="Times New Roman" panose="02020603050405020304" pitchFamily="18" charset="0"/>
              </a:rPr>
              <a:t>佛教</a:t>
            </a:r>
            <a:r>
              <a:rPr lang="en-US" altLang="zh-CN" sz="1800">
                <a:latin typeface="Times New Roman" panose="02020603050405020304" pitchFamily="18" charset="0"/>
                <a:ea typeface="標楷體" panose="03000509000000000000" pitchFamily="65" charset="-120"/>
                <a:cs typeface="Times New Roman" panose="02020603050405020304" pitchFamily="18" charset="0"/>
              </a:rPr>
              <a:t>】</a:t>
            </a:r>
            <a:r>
              <a:rPr lang="zh-CN" altLang="en-US" sz="1800">
                <a:latin typeface="Times New Roman" panose="02020603050405020304" pitchFamily="18" charset="0"/>
                <a:ea typeface="標楷體" panose="03000509000000000000" pitchFamily="65" charset="-120"/>
                <a:cs typeface="Times New Roman" panose="02020603050405020304" pitchFamily="18" charset="0"/>
              </a:rPr>
              <a:t>去貪嗔癡是心靈的淨化，是</a:t>
            </a:r>
            <a:r>
              <a:rPr lang="zh-CN" altLang="en-US" sz="1800">
                <a:latin typeface="Times New Roman" panose="02020603050405020304" pitchFamily="18" charset="0"/>
                <a:ea typeface="標楷體" panose="03000509000000000000" pitchFamily="65" charset="-120"/>
                <a:cs typeface="Times New Roman" panose="02020603050405020304" pitchFamily="18" charset="0"/>
              </a:rPr>
              <a:t>善</a:t>
            </a:r>
            <a:r>
              <a:rPr lang="zh-CN" altLang="en-US" sz="1800" smtClean="0">
                <a:latin typeface="Times New Roman" panose="02020603050405020304" pitchFamily="18" charset="0"/>
                <a:ea typeface="標楷體" panose="03000509000000000000" pitchFamily="65" charset="-120"/>
                <a:cs typeface="Times New Roman" panose="02020603050405020304" pitchFamily="18" charset="0"/>
              </a:rPr>
              <a:t>的</a:t>
            </a:r>
            <a:endParaRPr lang="en-US" altLang="zh-CN" sz="1800" smtClean="0">
              <a:latin typeface="Times New Roman" panose="02020603050405020304" pitchFamily="18" charset="0"/>
              <a:ea typeface="標楷體" panose="03000509000000000000" pitchFamily="65" charset="-120"/>
              <a:cs typeface="Times New Roman" panose="02020603050405020304" pitchFamily="18" charset="0"/>
            </a:endParaRPr>
          </a:p>
          <a:p>
            <a:pPr lvl="1"/>
            <a:r>
              <a:rPr lang="zh-CN" altLang="en-US" sz="1800" smtClean="0">
                <a:latin typeface="Times New Roman" panose="02020603050405020304" pitchFamily="18" charset="0"/>
                <a:ea typeface="標楷體" panose="03000509000000000000" pitchFamily="65" charset="-120"/>
                <a:cs typeface="Times New Roman" panose="02020603050405020304" pitchFamily="18" charset="0"/>
              </a:rPr>
              <a:t>為什麼？標準？</a:t>
            </a:r>
            <a:endParaRPr lang="en-US" altLang="zh-CN" sz="1800" smtClean="0"/>
          </a:p>
          <a:p>
            <a:endParaRPr lang="en-US" altLang="zh-CN" sz="1800"/>
          </a:p>
          <a:p>
            <a:r>
              <a:rPr lang="zh-CN" altLang="en-US" sz="1800" smtClean="0"/>
              <a:t>四正勤：</a:t>
            </a:r>
            <a:endParaRPr lang="en-US" altLang="zh-CN" sz="1800" smtClean="0"/>
          </a:p>
          <a:p>
            <a:r>
              <a:rPr lang="en-US" altLang="zh-CN" sz="1800" smtClean="0"/>
              <a:t>1. </a:t>
            </a:r>
            <a:r>
              <a:rPr lang="zh-TW" altLang="en-US" sz="1800" smtClean="0"/>
              <a:t>已</a:t>
            </a:r>
            <a:r>
              <a:rPr lang="zh-TW" altLang="en-US" sz="1800"/>
              <a:t>生惡令永斷，對已生之惡，使永除斷。又謂五蓋等煩惱心，離五種善根故，一心勤精進，方便斷除，不令更生。</a:t>
            </a:r>
          </a:p>
          <a:p>
            <a:r>
              <a:rPr lang="en-US" altLang="zh-CN" sz="1800" smtClean="0"/>
              <a:t>2. </a:t>
            </a:r>
            <a:r>
              <a:rPr lang="zh-TW" altLang="en-US" sz="1800" smtClean="0"/>
              <a:t>未</a:t>
            </a:r>
            <a:r>
              <a:rPr lang="zh-TW" altLang="en-US" sz="1800"/>
              <a:t>生惡令不生，對未生之惡，使更不生。又謂五蓋等煩惱惡法，今雖未生，後若生時，能遮五種善根故，一心勤精進，方便遮止，不令再生。</a:t>
            </a:r>
          </a:p>
          <a:p>
            <a:r>
              <a:rPr lang="en-US" altLang="zh-CN" sz="1800" smtClean="0"/>
              <a:t>3. </a:t>
            </a:r>
            <a:r>
              <a:rPr lang="zh-TW" altLang="en-US" sz="1800" smtClean="0"/>
              <a:t>已</a:t>
            </a:r>
            <a:r>
              <a:rPr lang="zh-TW" altLang="en-US" sz="1800"/>
              <a:t>生善令增長，對已生之善使增長。又謂五種善根已生，為令增長故，一心勤精進，方便修習，令不退失。</a:t>
            </a:r>
          </a:p>
          <a:p>
            <a:r>
              <a:rPr lang="en-US" altLang="zh-CN" sz="1800" smtClean="0"/>
              <a:t>4. </a:t>
            </a:r>
            <a:r>
              <a:rPr lang="zh-TW" altLang="en-US" sz="1800" smtClean="0"/>
              <a:t>未</a:t>
            </a:r>
            <a:r>
              <a:rPr lang="zh-TW" altLang="en-US" sz="1800"/>
              <a:t>生善令得生，對未生之善使生。又謂五種善根雖未生，為令生故，一心勤精進，方便修習，令得生。</a:t>
            </a:r>
          </a:p>
          <a:p>
            <a:pPr lvl="1"/>
            <a:endParaRPr lang="en-US" altLang="zh-TW" sz="1800" smtClean="0"/>
          </a:p>
          <a:p>
            <a:pPr lvl="1"/>
            <a:r>
              <a:rPr lang="en-US" altLang="zh-TW" sz="1800" smtClean="0"/>
              <a:t>《</a:t>
            </a:r>
            <a:r>
              <a:rPr lang="zh-CN" altLang="en-US" sz="1800" smtClean="0"/>
              <a:t>大智度論</a:t>
            </a:r>
            <a:r>
              <a:rPr lang="en-US" altLang="zh-TW" sz="1800" smtClean="0"/>
              <a:t>》</a:t>
            </a:r>
            <a:r>
              <a:rPr lang="zh-TW" altLang="en-US" sz="1800"/>
              <a:t>（卷十九）：「四念處觀時，若有懈怠心，五蓋等諸煩惱覆心，離五種信等善根時，不善法若巳生為斷故，未</a:t>
            </a:r>
            <a:r>
              <a:rPr lang="zh-TW" altLang="en-US" sz="1800"/>
              <a:t>生</a:t>
            </a:r>
            <a:r>
              <a:rPr lang="zh-TW" altLang="en-US" sz="1800" smtClean="0"/>
              <a:t>為</a:t>
            </a:r>
            <a:r>
              <a:rPr lang="zh-CN" altLang="en-US" sz="1800" smtClean="0">
                <a:latin typeface="標楷體" panose="03000509000000000000" pitchFamily="65" charset="-120"/>
                <a:ea typeface="標楷體" panose="03000509000000000000" pitchFamily="65" charset="-120"/>
              </a:rPr>
              <a:t>不</a:t>
            </a:r>
            <a:r>
              <a:rPr lang="zh-TW" altLang="en-US" sz="1800" smtClean="0"/>
              <a:t>生</a:t>
            </a:r>
            <a:r>
              <a:rPr lang="zh-TW" altLang="en-US" sz="1800"/>
              <a:t>故，勤精進信等善根未生為生故，已生為增長故，勤精進</a:t>
            </a:r>
            <a:r>
              <a:rPr lang="zh-TW" altLang="en-US" sz="1800"/>
              <a:t>。</a:t>
            </a:r>
            <a:r>
              <a:rPr lang="zh-TW" altLang="en-US" sz="1800" smtClean="0"/>
              <a:t>」</a:t>
            </a:r>
            <a:endParaRPr lang="en-US" altLang="zh-TW" sz="1800" smtClean="0"/>
          </a:p>
          <a:p>
            <a:pPr lvl="1"/>
            <a:endParaRPr lang="zh-TW" altLang="en-US" sz="1800"/>
          </a:p>
        </p:txBody>
      </p:sp>
    </p:spTree>
    <p:extLst>
      <p:ext uri="{BB962C8B-B14F-4D97-AF65-F5344CB8AC3E}">
        <p14:creationId xmlns:p14="http://schemas.microsoft.com/office/powerpoint/2010/main" val="505726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
                                            <p:txEl>
                                              <p:pRg st="11" end="11"/>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
                                            <p:txEl>
                                              <p:pRg st="13" end="13"/>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
                                            <p:txEl>
                                              <p:pRg st="14" end="14"/>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style>
          <a:lnRef idx="2">
            <a:schemeClr val="dk1">
              <a:shade val="50000"/>
            </a:schemeClr>
          </a:lnRef>
          <a:fillRef idx="1">
            <a:schemeClr val="dk1"/>
          </a:fillRef>
          <a:effectRef idx="0">
            <a:schemeClr val="dk1"/>
          </a:effectRef>
          <a:fontRef idx="minor">
            <a:schemeClr val="lt1"/>
          </a:fontRef>
        </p:style>
        <p:txBody>
          <a:bodyPr/>
          <a:lstStyle/>
          <a:p>
            <a:pPr algn="ctr"/>
            <a:r>
              <a:rPr lang="zh-CN" altLang="en-US" smtClean="0"/>
              <a:t>佛教善惡觀</a:t>
            </a:r>
            <a:endParaRPr lang="zh-TW" altLang="en-US"/>
          </a:p>
        </p:txBody>
      </p:sp>
      <p:sp>
        <p:nvSpPr>
          <p:cNvPr id="3" name="內容版面配置區 2"/>
          <p:cNvSpPr>
            <a:spLocks noGrp="1"/>
          </p:cNvSpPr>
          <p:nvPr>
            <p:ph idx="1"/>
          </p:nvPr>
        </p:nvSpPr>
        <p:spPr>
          <a:xfrm>
            <a:off x="323528" y="1484784"/>
            <a:ext cx="8640960" cy="5184576"/>
          </a:xfrm>
        </p:spPr>
        <p:txBody>
          <a:bodyPr>
            <a:normAutofit fontScale="77500" lnSpcReduction="20000"/>
          </a:bodyPr>
          <a:lstStyle/>
          <a:p>
            <a:r>
              <a:rPr lang="zh-CN" altLang="en-US" smtClean="0">
                <a:latin typeface="標楷體" panose="03000509000000000000" pitchFamily="65" charset="-120"/>
                <a:ea typeface="標楷體" panose="03000509000000000000" pitchFamily="65" charset="-120"/>
              </a:rPr>
              <a:t>於諸法中善惡指的是</a:t>
            </a:r>
            <a:r>
              <a:rPr lang="zh-CN" altLang="en-US" smtClean="0">
                <a:solidFill>
                  <a:srgbClr val="FFFF00"/>
                </a:solidFill>
                <a:latin typeface="標楷體" panose="03000509000000000000" pitchFamily="65" charset="-120"/>
                <a:ea typeface="標楷體" panose="03000509000000000000" pitchFamily="65" charset="-120"/>
              </a:rPr>
              <a:t>心所法</a:t>
            </a:r>
            <a:r>
              <a:rPr lang="zh-CN" altLang="en-US" smtClean="0">
                <a:latin typeface="標楷體" panose="03000509000000000000" pitchFamily="65" charset="-120"/>
                <a:ea typeface="標楷體" panose="03000509000000000000" pitchFamily="65" charset="-120"/>
              </a:rPr>
              <a:t>（</a:t>
            </a:r>
            <a:r>
              <a:rPr lang="en-US" altLang="zh-CN" smtClean="0">
                <a:latin typeface="標楷體" panose="03000509000000000000" pitchFamily="65" charset="-120"/>
                <a:ea typeface="標楷體" panose="03000509000000000000" pitchFamily="65" charset="-120"/>
              </a:rPr>
              <a:t>caitta</a:t>
            </a:r>
            <a:r>
              <a:rPr lang="zh-CN" altLang="en-US" smtClean="0">
                <a:latin typeface="標楷體" panose="03000509000000000000" pitchFamily="65" charset="-120"/>
                <a:ea typeface="標楷體" panose="03000509000000000000" pitchFamily="65" charset="-120"/>
              </a:rPr>
              <a:t>）</a:t>
            </a:r>
            <a:endParaRPr lang="en-US" altLang="zh-CN" smtClean="0">
              <a:latin typeface="標楷體" panose="03000509000000000000" pitchFamily="65" charset="-120"/>
              <a:ea typeface="標楷體" panose="03000509000000000000" pitchFamily="65" charset="-120"/>
            </a:endParaRPr>
          </a:p>
          <a:p>
            <a:r>
              <a:rPr lang="zh-CN" altLang="en-US">
                <a:latin typeface="標楷體" panose="03000509000000000000" pitchFamily="65" charset="-120"/>
                <a:ea typeface="標楷體" panose="03000509000000000000" pitchFamily="65" charset="-120"/>
              </a:rPr>
              <a:t>諸</a:t>
            </a:r>
            <a:r>
              <a:rPr lang="zh-CN" altLang="en-US" smtClean="0">
                <a:latin typeface="標楷體" panose="03000509000000000000" pitchFamily="65" charset="-120"/>
                <a:ea typeface="標楷體" panose="03000509000000000000" pitchFamily="65" charset="-120"/>
              </a:rPr>
              <a:t>法分為：</a:t>
            </a:r>
            <a:endParaRPr lang="en-US" altLang="zh-CN" smtClean="0">
              <a:latin typeface="標楷體" panose="03000509000000000000" pitchFamily="65" charset="-120"/>
              <a:ea typeface="標楷體" panose="03000509000000000000" pitchFamily="65" charset="-120"/>
            </a:endParaRPr>
          </a:p>
          <a:p>
            <a:r>
              <a:rPr lang="en-US" altLang="zh-CN" smtClean="0">
                <a:latin typeface="標楷體" panose="03000509000000000000" pitchFamily="65" charset="-120"/>
                <a:ea typeface="標楷體" panose="03000509000000000000" pitchFamily="65" charset="-120"/>
              </a:rPr>
              <a:t>1 </a:t>
            </a:r>
            <a:r>
              <a:rPr lang="zh-CN" altLang="en-US" smtClean="0">
                <a:latin typeface="標楷體" panose="03000509000000000000" pitchFamily="65" charset="-120"/>
                <a:ea typeface="標楷體" panose="03000509000000000000" pitchFamily="65" charset="-120"/>
              </a:rPr>
              <a:t>心法：八識</a:t>
            </a:r>
            <a:endParaRPr lang="en-US" altLang="zh-CN" smtClean="0">
              <a:latin typeface="標楷體" panose="03000509000000000000" pitchFamily="65" charset="-120"/>
              <a:ea typeface="標楷體" panose="03000509000000000000" pitchFamily="65" charset="-120"/>
            </a:endParaRPr>
          </a:p>
          <a:p>
            <a:r>
              <a:rPr lang="en-US" altLang="zh-CN" smtClean="0">
                <a:solidFill>
                  <a:srgbClr val="FFFF00"/>
                </a:solidFill>
                <a:latin typeface="標楷體" panose="03000509000000000000" pitchFamily="65" charset="-120"/>
                <a:ea typeface="標楷體" panose="03000509000000000000" pitchFamily="65" charset="-120"/>
              </a:rPr>
              <a:t>2 </a:t>
            </a:r>
            <a:r>
              <a:rPr lang="zh-CN" altLang="en-US" smtClean="0">
                <a:solidFill>
                  <a:srgbClr val="FFFF00"/>
                </a:solidFill>
                <a:latin typeface="標楷體" panose="03000509000000000000" pitchFamily="65" charset="-120"/>
                <a:ea typeface="標楷體" panose="03000509000000000000" pitchFamily="65" charset="-120"/>
              </a:rPr>
              <a:t>心所法</a:t>
            </a:r>
            <a:r>
              <a:rPr lang="zh-CN" altLang="en-US" smtClean="0">
                <a:latin typeface="標楷體" panose="03000509000000000000" pitchFamily="65" charset="-120"/>
                <a:ea typeface="標楷體" panose="03000509000000000000" pitchFamily="65" charset="-120"/>
              </a:rPr>
              <a:t>：</a:t>
            </a:r>
            <a:endParaRPr lang="en-US" altLang="zh-CN" smtClean="0">
              <a:latin typeface="標楷體" panose="03000509000000000000" pitchFamily="65" charset="-120"/>
              <a:ea typeface="標楷體" panose="03000509000000000000" pitchFamily="65" charset="-120"/>
            </a:endParaRPr>
          </a:p>
          <a:p>
            <a:pPr lvl="1"/>
            <a:r>
              <a:rPr lang="zh-CN" altLang="en-US" smtClean="0">
                <a:latin typeface="標楷體" panose="03000509000000000000" pitchFamily="65" charset="-120"/>
                <a:ea typeface="標楷體" panose="03000509000000000000" pitchFamily="65" charset="-120"/>
              </a:rPr>
              <a:t>遍行（觸、受、思、想、作意）</a:t>
            </a:r>
            <a:endParaRPr lang="en-US" altLang="zh-CN" smtClean="0">
              <a:latin typeface="標楷體" panose="03000509000000000000" pitchFamily="65" charset="-120"/>
              <a:ea typeface="標楷體" panose="03000509000000000000" pitchFamily="65" charset="-120"/>
            </a:endParaRPr>
          </a:p>
          <a:p>
            <a:pPr lvl="1"/>
            <a:r>
              <a:rPr lang="zh-CN" altLang="en-US" smtClean="0">
                <a:latin typeface="標楷體" panose="03000509000000000000" pitchFamily="65" charset="-120"/>
                <a:ea typeface="標楷體" panose="03000509000000000000" pitchFamily="65" charset="-120"/>
              </a:rPr>
              <a:t>別境 （欲、勝解、念、定、慧）</a:t>
            </a:r>
            <a:endParaRPr lang="en-US" altLang="zh-CN" smtClean="0">
              <a:latin typeface="標楷體" panose="03000509000000000000" pitchFamily="65" charset="-120"/>
              <a:ea typeface="標楷體" panose="03000509000000000000" pitchFamily="65" charset="-120"/>
            </a:endParaRPr>
          </a:p>
          <a:p>
            <a:pPr lvl="1"/>
            <a:r>
              <a:rPr lang="zh-CN" altLang="en-US" smtClean="0">
                <a:solidFill>
                  <a:srgbClr val="FFFF00"/>
                </a:solidFill>
                <a:latin typeface="標楷體" panose="03000509000000000000" pitchFamily="65" charset="-120"/>
                <a:ea typeface="標楷體" panose="03000509000000000000" pitchFamily="65" charset="-120"/>
              </a:rPr>
              <a:t>善 </a:t>
            </a:r>
            <a:r>
              <a:rPr lang="en-US" altLang="zh-CN" i="1">
                <a:solidFill>
                  <a:srgbClr val="FFFF00"/>
                </a:solidFill>
                <a:latin typeface="標楷體" panose="03000509000000000000" pitchFamily="65" charset="-120"/>
                <a:ea typeface="標楷體" panose="03000509000000000000" pitchFamily="65" charset="-120"/>
              </a:rPr>
              <a:t>k</a:t>
            </a:r>
            <a:r>
              <a:rPr lang="en-US" altLang="zh-TW" i="1" smtClean="0">
                <a:solidFill>
                  <a:srgbClr val="FFFF00"/>
                </a:solidFill>
                <a:latin typeface="標楷體" panose="03000509000000000000" pitchFamily="65" charset="-120"/>
                <a:ea typeface="標楷體" panose="03000509000000000000" pitchFamily="65" charset="-120"/>
              </a:rPr>
              <a:t>uśala </a:t>
            </a:r>
            <a:r>
              <a:rPr lang="zh-CN" altLang="en-US" smtClean="0">
                <a:latin typeface="標楷體" panose="03000509000000000000" pitchFamily="65" charset="-120"/>
                <a:ea typeface="標楷體" panose="03000509000000000000" pitchFamily="65" charset="-120"/>
              </a:rPr>
              <a:t>（信、慚、愧、無貪、無嗔、無痴、精進、輕安、不放逸、行捨、不害、）</a:t>
            </a:r>
            <a:endParaRPr lang="en-US" altLang="zh-CN" smtClean="0">
              <a:latin typeface="標楷體" panose="03000509000000000000" pitchFamily="65" charset="-120"/>
              <a:ea typeface="標楷體" panose="03000509000000000000" pitchFamily="65" charset="-120"/>
            </a:endParaRPr>
          </a:p>
          <a:p>
            <a:pPr lvl="1"/>
            <a:r>
              <a:rPr lang="zh-CN" altLang="en-US" smtClean="0">
                <a:solidFill>
                  <a:schemeClr val="accent6">
                    <a:lumMod val="90000"/>
                  </a:schemeClr>
                </a:solidFill>
                <a:latin typeface="標楷體" panose="03000509000000000000" pitchFamily="65" charset="-120"/>
                <a:ea typeface="標楷體" panose="03000509000000000000" pitchFamily="65" charset="-120"/>
              </a:rPr>
              <a:t>煩惱</a:t>
            </a:r>
            <a:r>
              <a:rPr lang="zh-CN" altLang="en-US" smtClean="0">
                <a:latin typeface="標楷體" panose="03000509000000000000" pitchFamily="65" charset="-120"/>
                <a:ea typeface="標楷體" panose="03000509000000000000" pitchFamily="65" charset="-120"/>
              </a:rPr>
              <a:t>（貪、嗔、痴、慢、疑、邪見）</a:t>
            </a:r>
            <a:endParaRPr lang="en-US" altLang="zh-CN" smtClean="0">
              <a:latin typeface="標楷體" panose="03000509000000000000" pitchFamily="65" charset="-120"/>
              <a:ea typeface="標楷體" panose="03000509000000000000" pitchFamily="65" charset="-120"/>
            </a:endParaRPr>
          </a:p>
          <a:p>
            <a:pPr lvl="1"/>
            <a:r>
              <a:rPr lang="zh-CN" altLang="en-US" smtClean="0">
                <a:solidFill>
                  <a:schemeClr val="accent6">
                    <a:lumMod val="90000"/>
                  </a:schemeClr>
                </a:solidFill>
                <a:latin typeface="標楷體" panose="03000509000000000000" pitchFamily="65" charset="-120"/>
                <a:ea typeface="標楷體" panose="03000509000000000000" pitchFamily="65" charset="-120"/>
              </a:rPr>
              <a:t>隨煩惱</a:t>
            </a:r>
            <a:r>
              <a:rPr lang="zh-CN" altLang="en-US" smtClean="0">
                <a:latin typeface="標楷體" panose="03000509000000000000" pitchFamily="65" charset="-120"/>
                <a:ea typeface="標楷體" panose="03000509000000000000" pitchFamily="65" charset="-120"/>
              </a:rPr>
              <a:t>（忿、恨、覆、惱、嫉、</a:t>
            </a:r>
            <a:r>
              <a:rPr lang="zh-TW" altLang="en-US">
                <a:latin typeface="標楷體" panose="03000509000000000000" pitchFamily="65" charset="-120"/>
                <a:ea typeface="標楷體" panose="03000509000000000000" pitchFamily="65" charset="-120"/>
              </a:rPr>
              <a:t>慳 </a:t>
            </a:r>
            <a:r>
              <a:rPr lang="zh-CN" altLang="en-US" smtClean="0">
                <a:latin typeface="標楷體" panose="03000509000000000000" pitchFamily="65" charset="-120"/>
                <a:ea typeface="標楷體" panose="03000509000000000000" pitchFamily="65" charset="-120"/>
              </a:rPr>
              <a:t>、</a:t>
            </a:r>
            <a:r>
              <a:rPr lang="zh-TW" altLang="en-US">
                <a:latin typeface="標楷體" panose="03000509000000000000" pitchFamily="65" charset="-120"/>
                <a:ea typeface="標楷體" panose="03000509000000000000" pitchFamily="65" charset="-120"/>
              </a:rPr>
              <a:t>誑 </a:t>
            </a:r>
            <a:r>
              <a:rPr lang="zh-CN" altLang="en-US" smtClean="0">
                <a:latin typeface="標楷體" panose="03000509000000000000" pitchFamily="65" charset="-120"/>
                <a:ea typeface="標楷體" panose="03000509000000000000" pitchFamily="65" charset="-120"/>
              </a:rPr>
              <a:t>、</a:t>
            </a:r>
            <a:r>
              <a:rPr lang="zh-TW" altLang="en-US">
                <a:latin typeface="標楷體" panose="03000509000000000000" pitchFamily="65" charset="-120"/>
                <a:ea typeface="標楷體" panose="03000509000000000000" pitchFamily="65" charset="-120"/>
              </a:rPr>
              <a:t>諂 </a:t>
            </a:r>
            <a:r>
              <a:rPr lang="zh-CN" altLang="en-US" smtClean="0">
                <a:latin typeface="標楷體" panose="03000509000000000000" pitchFamily="65" charset="-120"/>
                <a:ea typeface="標楷體" panose="03000509000000000000" pitchFamily="65" charset="-120"/>
              </a:rPr>
              <a:t>、</a:t>
            </a:r>
            <a:r>
              <a:rPr lang="zh-TW" altLang="en-US">
                <a:latin typeface="標楷體" panose="03000509000000000000" pitchFamily="65" charset="-120"/>
                <a:ea typeface="標楷體" panose="03000509000000000000" pitchFamily="65" charset="-120"/>
              </a:rPr>
              <a:t>害 </a:t>
            </a:r>
            <a:r>
              <a:rPr lang="zh-TW" altLang="en-US">
                <a:latin typeface="標楷體" panose="03000509000000000000" pitchFamily="65" charset="-120"/>
                <a:ea typeface="標楷體" panose="03000509000000000000" pitchFamily="65" charset="-120"/>
              </a:rPr>
              <a:t>	</a:t>
            </a:r>
            <a:r>
              <a:rPr lang="zh-CN" altLang="en-US" smtClean="0">
                <a:latin typeface="標楷體" panose="03000509000000000000" pitchFamily="65" charset="-120"/>
                <a:ea typeface="標楷體" panose="03000509000000000000" pitchFamily="65" charset="-120"/>
              </a:rPr>
              <a:t>、無慚、無愧、</a:t>
            </a:r>
            <a:r>
              <a:rPr lang="zh-TW" altLang="en-US">
                <a:latin typeface="標楷體" panose="03000509000000000000" pitchFamily="65" charset="-120"/>
                <a:ea typeface="標楷體" panose="03000509000000000000" pitchFamily="65" charset="-120"/>
              </a:rPr>
              <a:t>掉</a:t>
            </a:r>
            <a:r>
              <a:rPr lang="zh-TW" altLang="en-US">
                <a:latin typeface="標楷體" panose="03000509000000000000" pitchFamily="65" charset="-120"/>
                <a:ea typeface="標楷體" panose="03000509000000000000" pitchFamily="65" charset="-120"/>
              </a:rPr>
              <a:t>舉 </a:t>
            </a:r>
            <a:r>
              <a:rPr lang="zh-CN" altLang="en-US" smtClean="0">
                <a:latin typeface="標楷體" panose="03000509000000000000" pitchFamily="65" charset="-120"/>
                <a:ea typeface="標楷體" panose="03000509000000000000" pitchFamily="65" charset="-120"/>
              </a:rPr>
              <a:t>、</a:t>
            </a:r>
            <a:r>
              <a:rPr lang="zh-TW" altLang="en-US">
                <a:latin typeface="標楷體" panose="03000509000000000000" pitchFamily="65" charset="-120"/>
                <a:ea typeface="標楷體" panose="03000509000000000000" pitchFamily="65" charset="-120"/>
              </a:rPr>
              <a:t>惛</a:t>
            </a:r>
            <a:r>
              <a:rPr lang="zh-TW" altLang="en-US">
                <a:latin typeface="標楷體" panose="03000509000000000000" pitchFamily="65" charset="-120"/>
                <a:ea typeface="標楷體" panose="03000509000000000000" pitchFamily="65" charset="-120"/>
              </a:rPr>
              <a:t>沈 </a:t>
            </a:r>
            <a:r>
              <a:rPr lang="zh-CN" altLang="en-US" smtClean="0">
                <a:latin typeface="標楷體" panose="03000509000000000000" pitchFamily="65" charset="-120"/>
                <a:ea typeface="標楷體" panose="03000509000000000000" pitchFamily="65" charset="-120"/>
              </a:rPr>
              <a:t>、</a:t>
            </a:r>
            <a:r>
              <a:rPr lang="zh-TW" altLang="en-US">
                <a:latin typeface="標楷體" panose="03000509000000000000" pitchFamily="65" charset="-120"/>
                <a:ea typeface="標楷體" panose="03000509000000000000" pitchFamily="65" charset="-120"/>
              </a:rPr>
              <a:t>不</a:t>
            </a:r>
            <a:r>
              <a:rPr lang="zh-TW" altLang="en-US">
                <a:latin typeface="標楷體" panose="03000509000000000000" pitchFamily="65" charset="-120"/>
                <a:ea typeface="標楷體" panose="03000509000000000000" pitchFamily="65" charset="-120"/>
              </a:rPr>
              <a:t>信 </a:t>
            </a:r>
            <a:r>
              <a:rPr lang="zh-CN" altLang="en-US" smtClean="0">
                <a:latin typeface="標楷體" panose="03000509000000000000" pitchFamily="65" charset="-120"/>
                <a:ea typeface="標楷體" panose="03000509000000000000" pitchFamily="65" charset="-120"/>
              </a:rPr>
              <a:t>、</a:t>
            </a:r>
            <a:r>
              <a:rPr lang="zh-TW" altLang="en-US">
                <a:latin typeface="標楷體" panose="03000509000000000000" pitchFamily="65" charset="-120"/>
                <a:ea typeface="標楷體" panose="03000509000000000000" pitchFamily="65" charset="-120"/>
              </a:rPr>
              <a:t>懈怠 </a:t>
            </a:r>
            <a:r>
              <a:rPr lang="zh-CN" altLang="en-US" smtClean="0">
                <a:latin typeface="標楷體" panose="03000509000000000000" pitchFamily="65" charset="-120"/>
                <a:ea typeface="標楷體" panose="03000509000000000000" pitchFamily="65" charset="-120"/>
              </a:rPr>
              <a:t>、</a:t>
            </a:r>
            <a:r>
              <a:rPr lang="zh-TW" altLang="en-US">
                <a:latin typeface="標楷體" panose="03000509000000000000" pitchFamily="65" charset="-120"/>
                <a:ea typeface="標楷體" panose="03000509000000000000" pitchFamily="65" charset="-120"/>
              </a:rPr>
              <a:t>放</a:t>
            </a:r>
            <a:r>
              <a:rPr lang="zh-TW" altLang="en-US">
                <a:latin typeface="標楷體" panose="03000509000000000000" pitchFamily="65" charset="-120"/>
                <a:ea typeface="標楷體" panose="03000509000000000000" pitchFamily="65" charset="-120"/>
              </a:rPr>
              <a:t>逸 </a:t>
            </a:r>
            <a:r>
              <a:rPr lang="zh-CN" altLang="en-US" smtClean="0">
                <a:latin typeface="標楷體" panose="03000509000000000000" pitchFamily="65" charset="-120"/>
                <a:ea typeface="標楷體" panose="03000509000000000000" pitchFamily="65" charset="-120"/>
              </a:rPr>
              <a:t>、</a:t>
            </a:r>
            <a:r>
              <a:rPr lang="zh-TW" altLang="en-US">
                <a:latin typeface="標楷體" panose="03000509000000000000" pitchFamily="65" charset="-120"/>
                <a:ea typeface="標楷體" panose="03000509000000000000" pitchFamily="65" charset="-120"/>
              </a:rPr>
              <a:t>失</a:t>
            </a:r>
            <a:r>
              <a:rPr lang="zh-TW" altLang="en-US">
                <a:latin typeface="標楷體" panose="03000509000000000000" pitchFamily="65" charset="-120"/>
                <a:ea typeface="標楷體" panose="03000509000000000000" pitchFamily="65" charset="-120"/>
              </a:rPr>
              <a:t>念 </a:t>
            </a:r>
            <a:r>
              <a:rPr lang="zh-CN" altLang="en-US" smtClean="0">
                <a:latin typeface="標楷體" panose="03000509000000000000" pitchFamily="65" charset="-120"/>
                <a:ea typeface="標楷體" panose="03000509000000000000" pitchFamily="65" charset="-120"/>
              </a:rPr>
              <a:t>、</a:t>
            </a:r>
            <a:r>
              <a:rPr lang="zh-TW" altLang="en-US">
                <a:latin typeface="標楷體" panose="03000509000000000000" pitchFamily="65" charset="-120"/>
                <a:ea typeface="標楷體" panose="03000509000000000000" pitchFamily="65" charset="-120"/>
              </a:rPr>
              <a:t>散亂 </a:t>
            </a:r>
            <a:r>
              <a:rPr lang="zh-CN" altLang="en-US" smtClean="0">
                <a:latin typeface="標楷體" panose="03000509000000000000" pitchFamily="65" charset="-120"/>
                <a:ea typeface="標楷體" panose="03000509000000000000" pitchFamily="65" charset="-120"/>
              </a:rPr>
              <a:t>、不正知）</a:t>
            </a:r>
            <a:endParaRPr lang="en-US" altLang="zh-CN" smtClean="0">
              <a:latin typeface="標楷體" panose="03000509000000000000" pitchFamily="65" charset="-120"/>
              <a:ea typeface="標楷體" panose="03000509000000000000" pitchFamily="65" charset="-120"/>
            </a:endParaRPr>
          </a:p>
          <a:p>
            <a:pPr lvl="1"/>
            <a:r>
              <a:rPr lang="zh-CN" altLang="en-US" smtClean="0">
                <a:latin typeface="標楷體" panose="03000509000000000000" pitchFamily="65" charset="-120"/>
                <a:ea typeface="標楷體" panose="03000509000000000000" pitchFamily="65" charset="-120"/>
              </a:rPr>
              <a:t>不定</a:t>
            </a:r>
            <a:endParaRPr lang="en-US" altLang="zh-CN" smtClean="0">
              <a:latin typeface="標楷體" panose="03000509000000000000" pitchFamily="65" charset="-120"/>
              <a:ea typeface="標楷體" panose="03000509000000000000" pitchFamily="65" charset="-120"/>
            </a:endParaRPr>
          </a:p>
          <a:p>
            <a:r>
              <a:rPr lang="en-US" altLang="zh-CN" smtClean="0">
                <a:latin typeface="標楷體" panose="03000509000000000000" pitchFamily="65" charset="-120"/>
                <a:ea typeface="標楷體" panose="03000509000000000000" pitchFamily="65" charset="-120"/>
              </a:rPr>
              <a:t>3 </a:t>
            </a:r>
            <a:r>
              <a:rPr lang="zh-CN" altLang="en-US" smtClean="0">
                <a:latin typeface="標楷體" panose="03000509000000000000" pitchFamily="65" charset="-120"/>
                <a:ea typeface="標楷體" panose="03000509000000000000" pitchFamily="65" charset="-120"/>
              </a:rPr>
              <a:t>色法</a:t>
            </a:r>
            <a:endParaRPr lang="en-US" altLang="zh-CN" smtClean="0">
              <a:latin typeface="標楷體" panose="03000509000000000000" pitchFamily="65" charset="-120"/>
              <a:ea typeface="標楷體" panose="03000509000000000000" pitchFamily="65" charset="-120"/>
            </a:endParaRPr>
          </a:p>
          <a:p>
            <a:r>
              <a:rPr lang="en-US" altLang="zh-CN" smtClean="0">
                <a:latin typeface="標楷體" panose="03000509000000000000" pitchFamily="65" charset="-120"/>
                <a:ea typeface="標楷體" panose="03000509000000000000" pitchFamily="65" charset="-120"/>
              </a:rPr>
              <a:t>4 </a:t>
            </a:r>
            <a:r>
              <a:rPr lang="zh-CN" altLang="en-US" smtClean="0">
                <a:latin typeface="標楷體" panose="03000509000000000000" pitchFamily="65" charset="-120"/>
                <a:ea typeface="標楷體" panose="03000509000000000000" pitchFamily="65" charset="-120"/>
              </a:rPr>
              <a:t>心不相應行法（眾同分、無想定、滅盡定、生、住、老、無常</a:t>
            </a:r>
            <a:r>
              <a:rPr lang="en-US" altLang="zh-CN" smtClean="0">
                <a:latin typeface="標楷體" panose="03000509000000000000" pitchFamily="65" charset="-120"/>
                <a:ea typeface="標楷體" panose="03000509000000000000" pitchFamily="65" charset="-120"/>
              </a:rPr>
              <a:t>… </a:t>
            </a:r>
            <a:r>
              <a:rPr lang="zh-CN" altLang="en-US" smtClean="0">
                <a:latin typeface="標楷體" panose="03000509000000000000" pitchFamily="65" charset="-120"/>
                <a:ea typeface="標楷體" panose="03000509000000000000" pitchFamily="65" charset="-120"/>
              </a:rPr>
              <a:t>）</a:t>
            </a:r>
            <a:endParaRPr lang="en-US" altLang="zh-CN" smtClean="0">
              <a:latin typeface="標楷體" panose="03000509000000000000" pitchFamily="65" charset="-120"/>
              <a:ea typeface="標楷體" panose="03000509000000000000" pitchFamily="65" charset="-120"/>
            </a:endParaRPr>
          </a:p>
          <a:p>
            <a:r>
              <a:rPr lang="en-US" altLang="zh-CN" smtClean="0">
                <a:latin typeface="標楷體" panose="03000509000000000000" pitchFamily="65" charset="-120"/>
                <a:ea typeface="標楷體" panose="03000509000000000000" pitchFamily="65" charset="-120"/>
              </a:rPr>
              <a:t>5 </a:t>
            </a:r>
            <a:r>
              <a:rPr lang="zh-CN" altLang="en-US" smtClean="0">
                <a:latin typeface="標楷體" panose="03000509000000000000" pitchFamily="65" charset="-120"/>
                <a:ea typeface="標楷體" panose="03000509000000000000" pitchFamily="65" charset="-120"/>
              </a:rPr>
              <a:t>無為</a:t>
            </a:r>
            <a:endParaRPr lang="en-US" altLang="zh-CN" smtClean="0">
              <a:latin typeface="標楷體" panose="03000509000000000000" pitchFamily="65" charset="-120"/>
              <a:ea typeface="標楷體" panose="03000509000000000000" pitchFamily="65" charset="-120"/>
            </a:endParaRPr>
          </a:p>
          <a:p>
            <a:endParaRPr lang="zh-TW" altLang="en-US">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1643232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CN" altLang="en-US"/>
              <a:t>提升人的品質</a:t>
            </a:r>
            <a:r>
              <a:rPr lang="zh-CN" altLang="en-US" smtClean="0"/>
              <a:t>建設人間淨土</a:t>
            </a:r>
            <a:endParaRPr lang="zh-TW" altLang="en-US"/>
          </a:p>
        </p:txBody>
      </p:sp>
      <p:sp>
        <p:nvSpPr>
          <p:cNvPr id="3" name="內容版面配置區 2"/>
          <p:cNvSpPr>
            <a:spLocks noGrp="1"/>
          </p:cNvSpPr>
          <p:nvPr>
            <p:ph idx="1"/>
          </p:nvPr>
        </p:nvSpPr>
        <p:spPr>
          <a:xfrm>
            <a:off x="395536" y="1556792"/>
            <a:ext cx="8424936" cy="5112568"/>
          </a:xfrm>
        </p:spPr>
        <p:txBody>
          <a:bodyPr/>
          <a:lstStyle/>
          <a:p>
            <a:endParaRPr lang="zh-TW" altLang="en-US"/>
          </a:p>
        </p:txBody>
      </p:sp>
      <p:pic>
        <p:nvPicPr>
          <p:cNvPr id="2050" name="Picture 2" descr="https://www.ddm.org.tw/event/spirit/images/page/02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1700808"/>
            <a:ext cx="5976664" cy="4824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29687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404664"/>
            <a:ext cx="8229600" cy="648072"/>
          </a:xfrm>
        </p:spPr>
        <p:style>
          <a:lnRef idx="2">
            <a:schemeClr val="dk1">
              <a:shade val="50000"/>
            </a:schemeClr>
          </a:lnRef>
          <a:fillRef idx="1">
            <a:schemeClr val="dk1"/>
          </a:fillRef>
          <a:effectRef idx="0">
            <a:schemeClr val="dk1"/>
          </a:effectRef>
          <a:fontRef idx="minor">
            <a:schemeClr val="lt1"/>
          </a:fontRef>
        </p:style>
        <p:txBody>
          <a:bodyPr>
            <a:normAutofit fontScale="90000"/>
          </a:bodyPr>
          <a:lstStyle/>
          <a:p>
            <a:pPr algn="ctr"/>
            <a:r>
              <a:rPr lang="zh-CN" altLang="en-US" smtClean="0"/>
              <a:t>佛教倫理</a:t>
            </a:r>
            <a:r>
              <a:rPr lang="zh-CN" altLang="en-US" smtClean="0"/>
              <a:t>規範 </a:t>
            </a:r>
            <a:r>
              <a:rPr lang="en-US" altLang="zh-CN" smtClean="0"/>
              <a:t>– </a:t>
            </a:r>
            <a:r>
              <a:rPr lang="zh-CN" altLang="en-US" smtClean="0"/>
              <a:t>善行</a:t>
            </a:r>
            <a:endParaRPr lang="zh-TW" altLang="en-US"/>
          </a:p>
        </p:txBody>
      </p:sp>
      <p:sp>
        <p:nvSpPr>
          <p:cNvPr id="3" name="內容版面配置區 2"/>
          <p:cNvSpPr>
            <a:spLocks noGrp="1"/>
          </p:cNvSpPr>
          <p:nvPr>
            <p:ph idx="1"/>
          </p:nvPr>
        </p:nvSpPr>
        <p:spPr/>
        <p:txBody>
          <a:bodyPr>
            <a:normAutofit/>
          </a:bodyPr>
          <a:lstStyle/>
          <a:p>
            <a:r>
              <a:rPr lang="zh-CN" altLang="en-US" smtClean="0">
                <a:latin typeface="標楷體" panose="03000509000000000000" pitchFamily="65" charset="-120"/>
                <a:ea typeface="標楷體" panose="03000509000000000000" pitchFamily="65" charset="-120"/>
              </a:rPr>
              <a:t>五戒</a:t>
            </a:r>
            <a:r>
              <a:rPr lang="zh-CN" altLang="en-US">
                <a:latin typeface="標楷體" panose="03000509000000000000" pitchFamily="65" charset="-120"/>
                <a:ea typeface="標楷體" panose="03000509000000000000" pitchFamily="65" charset="-120"/>
              </a:rPr>
              <a:t>十善</a:t>
            </a:r>
            <a:r>
              <a:rPr lang="zh-CN" altLang="en-US" smtClean="0">
                <a:latin typeface="標楷體" panose="03000509000000000000" pitchFamily="65" charset="-120"/>
                <a:ea typeface="標楷體" panose="03000509000000000000" pitchFamily="65" charset="-120"/>
              </a:rPr>
              <a:t>（不殺、不偷、不邪淫、不妄語、不醉酒迷幻、不兩舌、不惡口、不貪、不嗔不癡）</a:t>
            </a:r>
            <a:endParaRPr lang="en-US" altLang="zh-CN" smtClean="0">
              <a:latin typeface="標楷體" panose="03000509000000000000" pitchFamily="65" charset="-120"/>
              <a:ea typeface="標楷體" panose="03000509000000000000" pitchFamily="65" charset="-120"/>
            </a:endParaRPr>
          </a:p>
          <a:p>
            <a:pPr lvl="1"/>
            <a:r>
              <a:rPr lang="zh-CN" altLang="en-US" smtClean="0">
                <a:latin typeface="標楷體" panose="03000509000000000000" pitchFamily="65" charset="-120"/>
                <a:ea typeface="標楷體" panose="03000509000000000000" pitchFamily="65" charset="-120"/>
              </a:rPr>
              <a:t>積極的五戒十善</a:t>
            </a:r>
            <a:endParaRPr lang="en-US" altLang="zh-CN" smtClean="0">
              <a:latin typeface="標楷體" panose="03000509000000000000" pitchFamily="65" charset="-120"/>
              <a:ea typeface="標楷體" panose="03000509000000000000" pitchFamily="65" charset="-120"/>
            </a:endParaRPr>
          </a:p>
          <a:p>
            <a:r>
              <a:rPr lang="zh-CN" altLang="en-US" smtClean="0">
                <a:latin typeface="標楷體" panose="03000509000000000000" pitchFamily="65" charset="-120"/>
                <a:ea typeface="標楷體" panose="03000509000000000000" pitchFamily="65" charset="-120"/>
              </a:rPr>
              <a:t>四攝（布施、愛語、利行、同事</a:t>
            </a:r>
            <a:r>
              <a:rPr lang="zh-CN" altLang="en-US" smtClean="0">
                <a:latin typeface="標楷體" panose="03000509000000000000" pitchFamily="65" charset="-120"/>
                <a:ea typeface="標楷體" panose="03000509000000000000" pitchFamily="65" charset="-120"/>
              </a:rPr>
              <a:t>）</a:t>
            </a:r>
            <a:endParaRPr lang="en-US" altLang="zh-CN" smtClean="0">
              <a:latin typeface="標楷體" panose="03000509000000000000" pitchFamily="65" charset="-120"/>
              <a:ea typeface="標楷體" panose="03000509000000000000" pitchFamily="65" charset="-120"/>
            </a:endParaRPr>
          </a:p>
          <a:p>
            <a:r>
              <a:rPr lang="zh-CN" altLang="en-US" smtClean="0">
                <a:latin typeface="標楷體" panose="03000509000000000000" pitchFamily="65" charset="-120"/>
                <a:ea typeface="標楷體" panose="03000509000000000000" pitchFamily="65" charset="-120"/>
              </a:rPr>
              <a:t>四無量心（慈、悲、喜、捨）</a:t>
            </a:r>
            <a:endParaRPr lang="en-US" altLang="zh-CN" smtClean="0">
              <a:latin typeface="標楷體" panose="03000509000000000000" pitchFamily="65" charset="-120"/>
              <a:ea typeface="標楷體" panose="03000509000000000000" pitchFamily="65" charset="-120"/>
            </a:endParaRPr>
          </a:p>
          <a:p>
            <a:r>
              <a:rPr lang="zh-CN" altLang="en-US" smtClean="0">
                <a:latin typeface="標楷體" panose="03000509000000000000" pitchFamily="65" charset="-120"/>
                <a:ea typeface="標楷體" panose="03000509000000000000" pitchFamily="65" charset="-120"/>
              </a:rPr>
              <a:t>六度（</a:t>
            </a:r>
            <a:r>
              <a:rPr lang="zh-TW" altLang="en-US">
                <a:latin typeface="標楷體" panose="03000509000000000000" pitchFamily="65" charset="-120"/>
                <a:ea typeface="標楷體" panose="03000509000000000000" pitchFamily="65" charset="-120"/>
              </a:rPr>
              <a:t>布施、持戒、忍辱、精進、禪定、般若</a:t>
            </a:r>
            <a:r>
              <a:rPr lang="zh-CN" altLang="en-US" smtClean="0">
                <a:latin typeface="標楷體" panose="03000509000000000000" pitchFamily="65" charset="-120"/>
                <a:ea typeface="標楷體" panose="03000509000000000000" pitchFamily="65" charset="-120"/>
              </a:rPr>
              <a:t>）</a:t>
            </a:r>
            <a:endParaRPr lang="en-US" altLang="zh-CN" smtClean="0">
              <a:latin typeface="標楷體" panose="03000509000000000000" pitchFamily="65" charset="-120"/>
              <a:ea typeface="標楷體" panose="03000509000000000000" pitchFamily="65" charset="-120"/>
            </a:endParaRPr>
          </a:p>
          <a:p>
            <a:pPr lvl="1"/>
            <a:endParaRPr lang="zh-TW" altLang="en-US">
              <a:latin typeface="標楷體" panose="03000509000000000000" pitchFamily="65" charset="-120"/>
              <a:ea typeface="標楷體" panose="03000509000000000000" pitchFamily="65" charset="-120"/>
            </a:endParaRPr>
          </a:p>
          <a:p>
            <a:endParaRPr lang="zh-TW" altLang="en-US"/>
          </a:p>
        </p:txBody>
      </p:sp>
    </p:spTree>
    <p:extLst>
      <p:ext uri="{BB962C8B-B14F-4D97-AF65-F5344CB8AC3E}">
        <p14:creationId xmlns:p14="http://schemas.microsoft.com/office/powerpoint/2010/main" val="1002864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9"/>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9"/>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9"/>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9"/>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9"/>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404664"/>
            <a:ext cx="8229600" cy="792088"/>
          </a:xfrm>
        </p:spPr>
        <p:style>
          <a:lnRef idx="2">
            <a:schemeClr val="dk1">
              <a:shade val="50000"/>
            </a:schemeClr>
          </a:lnRef>
          <a:fillRef idx="1">
            <a:schemeClr val="dk1"/>
          </a:fillRef>
          <a:effectRef idx="0">
            <a:schemeClr val="dk1"/>
          </a:effectRef>
          <a:fontRef idx="minor">
            <a:schemeClr val="lt1"/>
          </a:fontRef>
        </p:style>
        <p:txBody>
          <a:bodyPr>
            <a:normAutofit fontScale="90000"/>
          </a:bodyPr>
          <a:lstStyle/>
          <a:p>
            <a:pPr algn="ctr"/>
            <a:r>
              <a:rPr lang="zh-CN" altLang="en-US" smtClean="0">
                <a:latin typeface="標楷體" panose="03000509000000000000" pitchFamily="65" charset="-120"/>
                <a:ea typeface="標楷體" panose="03000509000000000000" pitchFamily="65" charset="-120"/>
              </a:rPr>
              <a:t>四攝事</a:t>
            </a:r>
            <a:endParaRPr lang="zh-TW" altLang="en-US"/>
          </a:p>
        </p:txBody>
      </p:sp>
      <p:sp>
        <p:nvSpPr>
          <p:cNvPr id="3" name="內容版面配置區 2"/>
          <p:cNvSpPr>
            <a:spLocks noGrp="1"/>
          </p:cNvSpPr>
          <p:nvPr>
            <p:ph idx="1"/>
          </p:nvPr>
        </p:nvSpPr>
        <p:spPr>
          <a:xfrm>
            <a:off x="251520" y="1340768"/>
            <a:ext cx="8640960" cy="5472608"/>
          </a:xfrm>
        </p:spPr>
        <p:txBody>
          <a:bodyPr>
            <a:normAutofit fontScale="70000" lnSpcReduction="20000"/>
          </a:bodyPr>
          <a:lstStyle/>
          <a:p>
            <a:r>
              <a:rPr lang="zh-CN" altLang="en-US" sz="2400">
                <a:latin typeface="標楷體" panose="03000509000000000000" pitchFamily="65" charset="-120"/>
                <a:ea typeface="標楷體" panose="03000509000000000000" pitchFamily="65" charset="-120"/>
              </a:rPr>
              <a:t>四攝</a:t>
            </a:r>
            <a:r>
              <a:rPr lang="zh-CN" altLang="en-US" sz="2400" smtClean="0">
                <a:latin typeface="標楷體" panose="03000509000000000000" pitchFamily="65" charset="-120"/>
                <a:ea typeface="標楷體" panose="03000509000000000000" pitchFamily="65" charset="-120"/>
              </a:rPr>
              <a:t>事（</a:t>
            </a:r>
            <a:r>
              <a:rPr lang="en-US" altLang="zh-CN" sz="2400" smtClean="0">
                <a:latin typeface="Times New Roman" panose="02020603050405020304" pitchFamily="18" charset="0"/>
                <a:ea typeface="標楷體" panose="03000509000000000000" pitchFamily="65" charset="-120"/>
                <a:cs typeface="Times New Roman" panose="02020603050405020304" pitchFamily="18" charset="0"/>
              </a:rPr>
              <a:t>Sanskrit</a:t>
            </a:r>
            <a:r>
              <a:rPr lang="en-US" altLang="zh-CN" sz="2400">
                <a:latin typeface="Times New Roman" panose="02020603050405020304" pitchFamily="18" charset="0"/>
                <a:ea typeface="標楷體" panose="03000509000000000000" pitchFamily="65" charset="-120"/>
                <a:cs typeface="Times New Roman" panose="02020603050405020304" pitchFamily="18" charset="0"/>
              </a:rPr>
              <a:t>: catvāri saṅgraha-vastūni, Pāli cattāni </a:t>
            </a:r>
            <a:r>
              <a:rPr lang="en-US" altLang="zh-CN" sz="2400" smtClean="0">
                <a:latin typeface="Times New Roman" panose="02020603050405020304" pitchFamily="18" charset="0"/>
                <a:ea typeface="標楷體" panose="03000509000000000000" pitchFamily="65" charset="-120"/>
                <a:cs typeface="Times New Roman" panose="02020603050405020304" pitchFamily="18" charset="0"/>
              </a:rPr>
              <a:t>saṅgaha-vatthūni</a:t>
            </a:r>
            <a:r>
              <a:rPr lang="zh-CN" altLang="en-US" sz="240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CN" sz="2400" smtClean="0">
              <a:latin typeface="Times New Roman" panose="02020603050405020304" pitchFamily="18" charset="0"/>
              <a:ea typeface="標楷體" panose="03000509000000000000" pitchFamily="65" charset="-120"/>
              <a:cs typeface="Times New Roman" panose="02020603050405020304" pitchFamily="18" charset="0"/>
            </a:endParaRPr>
          </a:p>
          <a:p>
            <a:pPr lvl="1"/>
            <a:r>
              <a:rPr lang="zh-CN" altLang="en-US" sz="2000" smtClean="0">
                <a:latin typeface="標楷體" panose="03000509000000000000" pitchFamily="65" charset="-120"/>
                <a:ea typeface="標楷體" panose="03000509000000000000" pitchFamily="65" charset="-120"/>
              </a:rPr>
              <a:t>參考：</a:t>
            </a:r>
            <a:r>
              <a:rPr lang="zh-TW" altLang="zh-TW" sz="2000" smtClean="0"/>
              <a:t>《</a:t>
            </a:r>
            <a:r>
              <a:rPr lang="zh-TW" altLang="zh-TW" sz="2000"/>
              <a:t>雜阿含經》</a:t>
            </a:r>
            <a:r>
              <a:rPr lang="zh-TW" altLang="zh-TW" sz="2000" smtClean="0"/>
              <a:t>、</a:t>
            </a:r>
            <a:r>
              <a:rPr lang="zh-TW" altLang="zh-TW" sz="2000"/>
              <a:t>《阿毗達磨集異門足論</a:t>
            </a:r>
            <a:r>
              <a:rPr lang="zh-TW" altLang="zh-TW" sz="2000" smtClean="0"/>
              <a:t>》</a:t>
            </a:r>
            <a:r>
              <a:rPr lang="zh-CN" altLang="en-US" sz="2000" smtClean="0"/>
              <a:t>、</a:t>
            </a:r>
            <a:r>
              <a:rPr lang="zh-TW" altLang="zh-TW" sz="2000" smtClean="0"/>
              <a:t>《</a:t>
            </a:r>
            <a:r>
              <a:rPr lang="zh-TW" altLang="zh-TW" sz="2000"/>
              <a:t>梵網經》、《仁王護國般若波羅蜜多經</a:t>
            </a:r>
            <a:r>
              <a:rPr lang="zh-TW" altLang="zh-TW" sz="2000" smtClean="0"/>
              <a:t>》</a:t>
            </a:r>
            <a:endParaRPr lang="en-US" altLang="zh-TW" sz="2000" smtClean="0"/>
          </a:p>
          <a:p>
            <a:pPr lvl="1"/>
            <a:r>
              <a:rPr lang="zh-TW" altLang="zh-TW" sz="2400" smtClean="0">
                <a:latin typeface="標楷體" panose="03000509000000000000" pitchFamily="65" charset="-120"/>
                <a:ea typeface="標楷體" panose="03000509000000000000" pitchFamily="65" charset="-120"/>
              </a:rPr>
              <a:t>佈施</a:t>
            </a:r>
            <a:endParaRPr lang="en-US" altLang="zh-TW" sz="2400" smtClean="0">
              <a:latin typeface="標楷體" panose="03000509000000000000" pitchFamily="65" charset="-120"/>
              <a:ea typeface="標楷體" panose="03000509000000000000" pitchFamily="65" charset="-120"/>
            </a:endParaRPr>
          </a:p>
          <a:p>
            <a:pPr lvl="2"/>
            <a:r>
              <a:rPr lang="en-US" altLang="zh-TW" sz="2400">
                <a:solidFill>
                  <a:srgbClr val="FFFF00"/>
                </a:solidFill>
                <a:latin typeface="標楷體" panose="03000509000000000000" pitchFamily="65" charset="-120"/>
                <a:ea typeface="標楷體" panose="03000509000000000000" pitchFamily="65" charset="-120"/>
              </a:rPr>
              <a:t>(1).</a:t>
            </a:r>
            <a:r>
              <a:rPr lang="zh-TW" altLang="en-US" sz="2400">
                <a:solidFill>
                  <a:srgbClr val="FFFF00"/>
                </a:solidFill>
                <a:latin typeface="標楷體" panose="03000509000000000000" pitchFamily="65" charset="-120"/>
                <a:ea typeface="標楷體" panose="03000509000000000000" pitchFamily="65" charset="-120"/>
              </a:rPr>
              <a:t>法施</a:t>
            </a:r>
            <a:r>
              <a:rPr lang="en-US" altLang="zh-TW" sz="2400">
                <a:solidFill>
                  <a:srgbClr val="FFFF00"/>
                </a:solidFill>
                <a:latin typeface="標楷體" panose="03000509000000000000" pitchFamily="65" charset="-120"/>
                <a:ea typeface="標楷體" panose="03000509000000000000" pitchFamily="65" charset="-120"/>
              </a:rPr>
              <a:t>(</a:t>
            </a:r>
            <a:r>
              <a:rPr lang="zh-TW" altLang="en-US" sz="2400">
                <a:solidFill>
                  <a:srgbClr val="FFFF00"/>
                </a:solidFill>
                <a:latin typeface="標楷體" panose="03000509000000000000" pitchFamily="65" charset="-120"/>
                <a:ea typeface="標楷體" panose="03000509000000000000" pitchFamily="65" charset="-120"/>
              </a:rPr>
              <a:t>用佛法教化</a:t>
            </a:r>
            <a:r>
              <a:rPr lang="zh-TW" altLang="en-US" sz="2400" smtClean="0">
                <a:solidFill>
                  <a:srgbClr val="FFFF00"/>
                </a:solidFill>
                <a:latin typeface="標楷體" panose="03000509000000000000" pitchFamily="65" charset="-120"/>
                <a:ea typeface="標楷體" panose="03000509000000000000" pitchFamily="65" charset="-120"/>
              </a:rPr>
              <a:t>眾生</a:t>
            </a:r>
            <a:r>
              <a:rPr lang="zh-CN" altLang="en-US" sz="2400" smtClean="0">
                <a:solidFill>
                  <a:srgbClr val="FFFF00"/>
                </a:solidFill>
                <a:latin typeface="標楷體" panose="03000509000000000000" pitchFamily="65" charset="-120"/>
                <a:ea typeface="標楷體" panose="03000509000000000000" pitchFamily="65" charset="-120"/>
              </a:rPr>
              <a:t>使其</a:t>
            </a:r>
            <a:r>
              <a:rPr lang="zh-CN" altLang="en-US" sz="2400">
                <a:solidFill>
                  <a:srgbClr val="FFFF00"/>
                </a:solidFill>
                <a:latin typeface="標楷體" panose="03000509000000000000" pitchFamily="65" charset="-120"/>
                <a:ea typeface="標楷體" panose="03000509000000000000" pitchFamily="65" charset="-120"/>
              </a:rPr>
              <a:t>解脫</a:t>
            </a:r>
            <a:r>
              <a:rPr lang="en-US" altLang="zh-CN" sz="2400">
                <a:solidFill>
                  <a:srgbClr val="FFFF00"/>
                </a:solidFill>
                <a:latin typeface="標楷體" panose="03000509000000000000" pitchFamily="65" charset="-120"/>
                <a:ea typeface="標楷體" panose="03000509000000000000" pitchFamily="65" charset="-120"/>
              </a:rPr>
              <a:t>/</a:t>
            </a:r>
            <a:r>
              <a:rPr lang="zh-CN" altLang="en-US" sz="2400">
                <a:solidFill>
                  <a:srgbClr val="FFFF00"/>
                </a:solidFill>
                <a:latin typeface="標楷體" panose="03000509000000000000" pitchFamily="65" charset="-120"/>
                <a:ea typeface="標楷體" panose="03000509000000000000" pitchFamily="65" charset="-120"/>
              </a:rPr>
              <a:t>成佛</a:t>
            </a:r>
            <a:r>
              <a:rPr lang="en-US" altLang="zh-TW" sz="2400" smtClean="0">
                <a:solidFill>
                  <a:srgbClr val="FFFF00"/>
                </a:solidFill>
                <a:latin typeface="標楷體" panose="03000509000000000000" pitchFamily="65" charset="-120"/>
                <a:ea typeface="標楷體" panose="03000509000000000000" pitchFamily="65" charset="-120"/>
              </a:rPr>
              <a:t>)</a:t>
            </a:r>
            <a:endParaRPr lang="zh-TW" altLang="en-US" sz="2400">
              <a:latin typeface="標楷體" panose="03000509000000000000" pitchFamily="65" charset="-120"/>
              <a:ea typeface="標楷體" panose="03000509000000000000" pitchFamily="65" charset="-120"/>
            </a:endParaRPr>
          </a:p>
          <a:p>
            <a:pPr lvl="2"/>
            <a:r>
              <a:rPr lang="en-US" altLang="zh-TW" sz="2400">
                <a:latin typeface="標楷體" panose="03000509000000000000" pitchFamily="65" charset="-120"/>
                <a:ea typeface="標楷體" panose="03000509000000000000" pitchFamily="65" charset="-120"/>
              </a:rPr>
              <a:t>(2).</a:t>
            </a:r>
            <a:r>
              <a:rPr lang="zh-TW" altLang="en-US" sz="2400">
                <a:latin typeface="標楷體" panose="03000509000000000000" pitchFamily="65" charset="-120"/>
                <a:ea typeface="標楷體" panose="03000509000000000000" pitchFamily="65" charset="-120"/>
              </a:rPr>
              <a:t>財施</a:t>
            </a:r>
            <a:r>
              <a:rPr lang="en-US" altLang="zh-TW" sz="240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rPr>
              <a:t>一切資養生命的基本日常生活用品</a:t>
            </a:r>
            <a:r>
              <a:rPr lang="en-US" altLang="zh-TW" sz="240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rPr>
              <a:t>；</a:t>
            </a:r>
          </a:p>
          <a:p>
            <a:pPr lvl="2"/>
            <a:r>
              <a:rPr lang="en-US" altLang="zh-TW" sz="2400">
                <a:latin typeface="標楷體" panose="03000509000000000000" pitchFamily="65" charset="-120"/>
                <a:ea typeface="標楷體" panose="03000509000000000000" pitchFamily="65" charset="-120"/>
              </a:rPr>
              <a:t>(3).</a:t>
            </a:r>
            <a:r>
              <a:rPr lang="zh-TW" altLang="en-US" sz="2400">
                <a:latin typeface="標楷體" panose="03000509000000000000" pitchFamily="65" charset="-120"/>
                <a:ea typeface="標楷體" panose="03000509000000000000" pitchFamily="65" charset="-120"/>
              </a:rPr>
              <a:t>身施、口施、意施</a:t>
            </a:r>
            <a:r>
              <a:rPr lang="en-US" altLang="zh-TW" sz="240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rPr>
              <a:t>個人能力、知識、技術的佈施</a:t>
            </a:r>
            <a:r>
              <a:rPr lang="en-US" altLang="zh-TW" sz="240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rPr>
              <a:t>。</a:t>
            </a:r>
          </a:p>
          <a:p>
            <a:pPr lvl="1"/>
            <a:r>
              <a:rPr lang="zh-CN" altLang="en-US" sz="2400" smtClean="0">
                <a:latin typeface="標楷體" panose="03000509000000000000" pitchFamily="65" charset="-120"/>
                <a:ea typeface="標楷體" panose="03000509000000000000" pitchFamily="65" charset="-120"/>
              </a:rPr>
              <a:t>愛語</a:t>
            </a:r>
            <a:endParaRPr lang="en-US" altLang="zh-CN" sz="2400" smtClean="0">
              <a:latin typeface="標楷體" panose="03000509000000000000" pitchFamily="65" charset="-120"/>
              <a:ea typeface="標楷體" panose="03000509000000000000" pitchFamily="65" charset="-120"/>
            </a:endParaRPr>
          </a:p>
          <a:p>
            <a:pPr lvl="2"/>
            <a:r>
              <a:rPr lang="en-US" altLang="zh-TW" sz="2400">
                <a:latin typeface="標楷體" panose="03000509000000000000" pitchFamily="65" charset="-120"/>
                <a:ea typeface="標楷體" panose="03000509000000000000" pitchFamily="65" charset="-120"/>
              </a:rPr>
              <a:t>(1</a:t>
            </a:r>
            <a:r>
              <a:rPr lang="en-US" altLang="zh-TW" sz="2400" smtClean="0">
                <a:latin typeface="標楷體" panose="03000509000000000000" pitchFamily="65" charset="-120"/>
                <a:ea typeface="標楷體" panose="03000509000000000000" pitchFamily="65" charset="-120"/>
              </a:rPr>
              <a:t>).</a:t>
            </a:r>
            <a:r>
              <a:rPr lang="zh-TW" altLang="en-US" sz="2400">
                <a:solidFill>
                  <a:srgbClr val="FFFF00"/>
                </a:solidFill>
                <a:latin typeface="標楷體" panose="03000509000000000000" pitchFamily="65" charset="-120"/>
                <a:ea typeface="標楷體" panose="03000509000000000000" pitchFamily="65" charset="-120"/>
              </a:rPr>
              <a:t>用佛法的語言</a:t>
            </a:r>
            <a:r>
              <a:rPr lang="zh-TW" altLang="en-US" sz="2400" smtClean="0">
                <a:solidFill>
                  <a:srgbClr val="FFFF00"/>
                </a:solidFill>
                <a:latin typeface="標楷體" panose="03000509000000000000" pitchFamily="65" charset="-120"/>
                <a:ea typeface="標楷體" panose="03000509000000000000" pitchFamily="65" charset="-120"/>
              </a:rPr>
              <a:t>鼓勵</a:t>
            </a:r>
            <a:r>
              <a:rPr lang="zh-CN" altLang="en-US" sz="2400" smtClean="0">
                <a:solidFill>
                  <a:srgbClr val="FFFF00"/>
                </a:solidFill>
                <a:latin typeface="標楷體" panose="03000509000000000000" pitchFamily="65" charset="-120"/>
                <a:ea typeface="標楷體" panose="03000509000000000000" pitchFamily="65" charset="-120"/>
              </a:rPr>
              <a:t>眾生</a:t>
            </a:r>
            <a:r>
              <a:rPr lang="zh-TW" altLang="en-US" sz="2400" smtClean="0">
                <a:solidFill>
                  <a:srgbClr val="FFFF00"/>
                </a:solidFill>
                <a:latin typeface="標楷體" panose="03000509000000000000" pitchFamily="65" charset="-120"/>
                <a:ea typeface="標楷體" panose="03000509000000000000" pitchFamily="65" charset="-120"/>
              </a:rPr>
              <a:t>歡喜修</a:t>
            </a:r>
            <a:r>
              <a:rPr lang="zh-TW" altLang="en-US" sz="2400">
                <a:solidFill>
                  <a:srgbClr val="FFFF00"/>
                </a:solidFill>
                <a:latin typeface="標楷體" panose="03000509000000000000" pitchFamily="65" charset="-120"/>
                <a:ea typeface="標楷體" panose="03000509000000000000" pitchFamily="65" charset="-120"/>
              </a:rPr>
              <a:t>學佛</a:t>
            </a:r>
            <a:r>
              <a:rPr lang="zh-TW" altLang="en-US" sz="2400" smtClean="0">
                <a:solidFill>
                  <a:srgbClr val="FFFF00"/>
                </a:solidFill>
                <a:latin typeface="標楷體" panose="03000509000000000000" pitchFamily="65" charset="-120"/>
                <a:ea typeface="標楷體" panose="03000509000000000000" pitchFamily="65" charset="-120"/>
              </a:rPr>
              <a:t>道</a:t>
            </a:r>
            <a:r>
              <a:rPr lang="zh-CN" altLang="en-US" sz="2400">
                <a:solidFill>
                  <a:srgbClr val="FFFF00"/>
                </a:solidFill>
                <a:latin typeface="標楷體" panose="03000509000000000000" pitchFamily="65" charset="-120"/>
                <a:ea typeface="標楷體" panose="03000509000000000000" pitchFamily="65" charset="-120"/>
              </a:rPr>
              <a:t>使</a:t>
            </a:r>
            <a:r>
              <a:rPr lang="zh-CN" altLang="en-US" sz="2400" smtClean="0">
                <a:solidFill>
                  <a:srgbClr val="FFFF00"/>
                </a:solidFill>
                <a:latin typeface="標楷體" panose="03000509000000000000" pitchFamily="65" charset="-120"/>
                <a:ea typeface="標楷體" panose="03000509000000000000" pitchFamily="65" charset="-120"/>
              </a:rPr>
              <a:t>其解脫</a:t>
            </a:r>
            <a:r>
              <a:rPr lang="en-US" altLang="zh-CN" sz="2400" smtClean="0">
                <a:solidFill>
                  <a:srgbClr val="FFFF00"/>
                </a:solidFill>
                <a:latin typeface="標楷體" panose="03000509000000000000" pitchFamily="65" charset="-120"/>
                <a:ea typeface="標楷體" panose="03000509000000000000" pitchFamily="65" charset="-120"/>
              </a:rPr>
              <a:t>/</a:t>
            </a:r>
            <a:r>
              <a:rPr lang="zh-CN" altLang="en-US" sz="2400" smtClean="0">
                <a:solidFill>
                  <a:srgbClr val="FFFF00"/>
                </a:solidFill>
                <a:latin typeface="標楷體" panose="03000509000000000000" pitchFamily="65" charset="-120"/>
                <a:ea typeface="標楷體" panose="03000509000000000000" pitchFamily="65" charset="-120"/>
              </a:rPr>
              <a:t>成佛</a:t>
            </a:r>
            <a:endParaRPr lang="zh-TW" altLang="en-US" sz="2400">
              <a:solidFill>
                <a:srgbClr val="FFFF00"/>
              </a:solidFill>
              <a:latin typeface="標楷體" panose="03000509000000000000" pitchFamily="65" charset="-120"/>
              <a:ea typeface="標楷體" panose="03000509000000000000" pitchFamily="65" charset="-120"/>
            </a:endParaRPr>
          </a:p>
          <a:p>
            <a:pPr lvl="2"/>
            <a:r>
              <a:rPr lang="en-US" altLang="zh-TW" sz="2400">
                <a:latin typeface="標楷體" panose="03000509000000000000" pitchFamily="65" charset="-120"/>
                <a:ea typeface="標楷體" panose="03000509000000000000" pitchFamily="65" charset="-120"/>
              </a:rPr>
              <a:t>(2</a:t>
            </a:r>
            <a:r>
              <a:rPr lang="en-US" altLang="zh-TW" sz="2400" smtClean="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rPr>
              <a:t>用世間生活化的語言讓眾生歡喜</a:t>
            </a:r>
            <a:endParaRPr lang="en-US" altLang="zh-TW" sz="2400" smtClean="0">
              <a:latin typeface="標楷體" panose="03000509000000000000" pitchFamily="65" charset="-120"/>
              <a:ea typeface="標楷體" panose="03000509000000000000" pitchFamily="65" charset="-120"/>
            </a:endParaRPr>
          </a:p>
          <a:p>
            <a:pPr lvl="1"/>
            <a:r>
              <a:rPr lang="zh-CN" altLang="en-US" sz="2400" smtClean="0">
                <a:latin typeface="標楷體" panose="03000509000000000000" pitchFamily="65" charset="-120"/>
                <a:ea typeface="標楷體" panose="03000509000000000000" pitchFamily="65" charset="-120"/>
              </a:rPr>
              <a:t>利性</a:t>
            </a:r>
            <a:endParaRPr lang="en-US" altLang="zh-CN" sz="2400" smtClean="0">
              <a:latin typeface="標楷體" panose="03000509000000000000" pitchFamily="65" charset="-120"/>
              <a:ea typeface="標楷體" panose="03000509000000000000" pitchFamily="65" charset="-120"/>
            </a:endParaRPr>
          </a:p>
          <a:p>
            <a:pPr lvl="2"/>
            <a:r>
              <a:rPr lang="en-US" altLang="zh-TW" sz="2400" smtClean="0">
                <a:latin typeface="標楷體" panose="03000509000000000000" pitchFamily="65" charset="-120"/>
                <a:ea typeface="標楷體" panose="03000509000000000000" pitchFamily="65" charset="-120"/>
              </a:rPr>
              <a:t>(1).</a:t>
            </a:r>
            <a:r>
              <a:rPr lang="zh-TW" altLang="en-US" sz="2400" smtClean="0">
                <a:solidFill>
                  <a:srgbClr val="FFFF00"/>
                </a:solidFill>
                <a:latin typeface="標楷體" panose="03000509000000000000" pitchFamily="65" charset="-120"/>
                <a:ea typeface="標楷體" panose="03000509000000000000" pitchFamily="65" charset="-120"/>
              </a:rPr>
              <a:t>使</a:t>
            </a:r>
            <a:r>
              <a:rPr lang="zh-TW" altLang="en-US" sz="2400">
                <a:solidFill>
                  <a:srgbClr val="FFFF00"/>
                </a:solidFill>
                <a:latin typeface="標楷體" panose="03000509000000000000" pitchFamily="65" charset="-120"/>
                <a:ea typeface="標楷體" panose="03000509000000000000" pitchFamily="65" charset="-120"/>
              </a:rPr>
              <a:t>一切眾生建立對佛法的正信、正</a:t>
            </a:r>
            <a:r>
              <a:rPr lang="zh-TW" altLang="en-US" sz="2400" smtClean="0">
                <a:solidFill>
                  <a:srgbClr val="FFFF00"/>
                </a:solidFill>
                <a:latin typeface="標楷體" panose="03000509000000000000" pitchFamily="65" charset="-120"/>
                <a:ea typeface="標楷體" panose="03000509000000000000" pitchFamily="65" charset="-120"/>
              </a:rPr>
              <a:t>行</a:t>
            </a:r>
            <a:r>
              <a:rPr lang="zh-CN" altLang="en-US" sz="2400">
                <a:solidFill>
                  <a:srgbClr val="FFFF00"/>
                </a:solidFill>
                <a:latin typeface="標楷體" panose="03000509000000000000" pitchFamily="65" charset="-120"/>
                <a:ea typeface="標楷體" panose="03000509000000000000" pitchFamily="65" charset="-120"/>
              </a:rPr>
              <a:t>使其解脫</a:t>
            </a:r>
            <a:r>
              <a:rPr lang="en-US" altLang="zh-CN" sz="2400">
                <a:solidFill>
                  <a:srgbClr val="FFFF00"/>
                </a:solidFill>
                <a:latin typeface="標楷體" panose="03000509000000000000" pitchFamily="65" charset="-120"/>
                <a:ea typeface="標楷體" panose="03000509000000000000" pitchFamily="65" charset="-120"/>
              </a:rPr>
              <a:t>/</a:t>
            </a:r>
            <a:r>
              <a:rPr lang="zh-CN" altLang="en-US" sz="2400">
                <a:solidFill>
                  <a:srgbClr val="FFFF00"/>
                </a:solidFill>
                <a:latin typeface="標楷體" panose="03000509000000000000" pitchFamily="65" charset="-120"/>
                <a:ea typeface="標楷體" panose="03000509000000000000" pitchFamily="65" charset="-120"/>
              </a:rPr>
              <a:t>成佛</a:t>
            </a:r>
            <a:endParaRPr lang="zh-TW" altLang="en-US" sz="2400">
              <a:solidFill>
                <a:srgbClr val="FFFF00"/>
              </a:solidFill>
              <a:latin typeface="標楷體" panose="03000509000000000000" pitchFamily="65" charset="-120"/>
              <a:ea typeface="標楷體" panose="03000509000000000000" pitchFamily="65" charset="-120"/>
            </a:endParaRPr>
          </a:p>
          <a:p>
            <a:pPr lvl="2"/>
            <a:r>
              <a:rPr lang="en-US" altLang="zh-TW" sz="2400" smtClean="0">
                <a:latin typeface="標楷體" panose="03000509000000000000" pitchFamily="65" charset="-120"/>
                <a:ea typeface="標楷體" panose="03000509000000000000" pitchFamily="65" charset="-120"/>
              </a:rPr>
              <a:t>(</a:t>
            </a:r>
            <a:r>
              <a:rPr lang="en-US" altLang="zh-TW" sz="2400">
                <a:latin typeface="標楷體" panose="03000509000000000000" pitchFamily="65" charset="-120"/>
                <a:ea typeface="標楷體" panose="03000509000000000000" pitchFamily="65" charset="-120"/>
              </a:rPr>
              <a:t>2</a:t>
            </a:r>
            <a:r>
              <a:rPr lang="en-US" altLang="zh-TW" sz="2400" smtClean="0">
                <a:latin typeface="標楷體" panose="03000509000000000000" pitchFamily="65" charset="-120"/>
                <a:ea typeface="標楷體" panose="03000509000000000000" pitchFamily="65" charset="-120"/>
              </a:rPr>
              <a:t>).</a:t>
            </a:r>
            <a:r>
              <a:rPr lang="zh-TW" altLang="en-US" sz="2400" smtClean="0">
                <a:latin typeface="標楷體" panose="03000509000000000000" pitchFamily="65" charset="-120"/>
                <a:ea typeface="標楷體" panose="03000509000000000000" pitchFamily="65" charset="-120"/>
              </a:rPr>
              <a:t> ，</a:t>
            </a:r>
            <a:r>
              <a:rPr lang="zh-TW" altLang="en-US" sz="2400">
                <a:latin typeface="標楷體" panose="03000509000000000000" pitchFamily="65" charset="-120"/>
                <a:ea typeface="標楷體" panose="03000509000000000000" pitchFamily="65" charset="-120"/>
              </a:rPr>
              <a:t>給遭受苦難眾生以生活的勇氣和</a:t>
            </a:r>
            <a:r>
              <a:rPr lang="zh-TW" altLang="en-US" sz="2400" smtClean="0">
                <a:latin typeface="標楷體" panose="03000509000000000000" pitchFamily="65" charset="-120"/>
                <a:ea typeface="標楷體" panose="03000509000000000000" pitchFamily="65" charset="-120"/>
              </a:rPr>
              <a:t>信心</a:t>
            </a:r>
            <a:endParaRPr lang="en-US" altLang="zh-TW" sz="2400" smtClean="0">
              <a:latin typeface="標楷體" panose="03000509000000000000" pitchFamily="65" charset="-120"/>
              <a:ea typeface="標楷體" panose="03000509000000000000" pitchFamily="65" charset="-120"/>
            </a:endParaRPr>
          </a:p>
          <a:p>
            <a:pPr lvl="1"/>
            <a:r>
              <a:rPr lang="zh-CN" altLang="en-US" sz="2400" smtClean="0">
                <a:latin typeface="標楷體" panose="03000509000000000000" pitchFamily="65" charset="-120"/>
                <a:ea typeface="標楷體" panose="03000509000000000000" pitchFamily="65" charset="-120"/>
              </a:rPr>
              <a:t>同事</a:t>
            </a:r>
            <a:endParaRPr lang="en-US" altLang="zh-CN" sz="2400" smtClean="0">
              <a:latin typeface="標楷體" panose="03000509000000000000" pitchFamily="65" charset="-120"/>
              <a:ea typeface="標楷體" panose="03000509000000000000" pitchFamily="65" charset="-120"/>
            </a:endParaRPr>
          </a:p>
          <a:p>
            <a:pPr lvl="2"/>
            <a:r>
              <a:rPr lang="en-US" altLang="zh-TW" sz="2400" smtClean="0">
                <a:latin typeface="標楷體" panose="03000509000000000000" pitchFamily="65" charset="-120"/>
                <a:ea typeface="標楷體" panose="03000509000000000000" pitchFamily="65" charset="-120"/>
              </a:rPr>
              <a:t>(</a:t>
            </a:r>
            <a:r>
              <a:rPr lang="en-US" altLang="zh-TW" sz="2400">
                <a:latin typeface="標楷體" panose="03000509000000000000" pitchFamily="65" charset="-120"/>
                <a:ea typeface="標楷體" panose="03000509000000000000" pitchFamily="65" charset="-120"/>
              </a:rPr>
              <a:t>1</a:t>
            </a:r>
            <a:r>
              <a:rPr lang="en-US" altLang="zh-TW" sz="2400" smtClean="0">
                <a:latin typeface="標楷體" panose="03000509000000000000" pitchFamily="65" charset="-120"/>
                <a:ea typeface="標楷體" panose="03000509000000000000" pitchFamily="65" charset="-120"/>
              </a:rPr>
              <a:t>).</a:t>
            </a:r>
            <a:r>
              <a:rPr lang="zh-TW" altLang="en-US" sz="2400">
                <a:solidFill>
                  <a:srgbClr val="FFFF00"/>
                </a:solidFill>
                <a:latin typeface="標楷體" panose="03000509000000000000" pitchFamily="65" charset="-120"/>
                <a:ea typeface="標楷體" panose="03000509000000000000" pitchFamily="65" charset="-120"/>
              </a:rPr>
              <a:t>化現與眾生相同的</a:t>
            </a:r>
            <a:r>
              <a:rPr lang="zh-TW" altLang="en-US" sz="2400" smtClean="0">
                <a:solidFill>
                  <a:srgbClr val="FFFF00"/>
                </a:solidFill>
                <a:latin typeface="標楷體" panose="03000509000000000000" pitchFamily="65" charset="-120"/>
                <a:ea typeface="標楷體" panose="03000509000000000000" pitchFamily="65" charset="-120"/>
              </a:rPr>
              <a:t>身份，</a:t>
            </a:r>
            <a:r>
              <a:rPr lang="zh-TW" altLang="en-US" sz="2400">
                <a:solidFill>
                  <a:srgbClr val="FFFF00"/>
                </a:solidFill>
                <a:latin typeface="標楷體" panose="03000509000000000000" pitchFamily="65" charset="-120"/>
                <a:ea typeface="標楷體" panose="03000509000000000000" pitchFamily="65" charset="-120"/>
              </a:rPr>
              <a:t>對眾生實施教化</a:t>
            </a:r>
          </a:p>
          <a:p>
            <a:pPr lvl="2"/>
            <a:r>
              <a:rPr lang="en-US" altLang="zh-TW" sz="2400" smtClean="0">
                <a:latin typeface="標楷體" panose="03000509000000000000" pitchFamily="65" charset="-120"/>
                <a:ea typeface="標楷體" panose="03000509000000000000" pitchFamily="65" charset="-120"/>
              </a:rPr>
              <a:t>(</a:t>
            </a:r>
            <a:r>
              <a:rPr lang="en-US" altLang="zh-TW" sz="2400">
                <a:latin typeface="標楷體" panose="03000509000000000000" pitchFamily="65" charset="-120"/>
                <a:ea typeface="標楷體" panose="03000509000000000000" pitchFamily="65" charset="-120"/>
              </a:rPr>
              <a:t>2</a:t>
            </a:r>
            <a:r>
              <a:rPr lang="en-US" altLang="zh-TW" sz="2400" smtClean="0">
                <a:latin typeface="標楷體" panose="03000509000000000000" pitchFamily="65" charset="-120"/>
                <a:ea typeface="標楷體" panose="03000509000000000000" pitchFamily="65" charset="-120"/>
              </a:rPr>
              <a:t>).</a:t>
            </a:r>
            <a:r>
              <a:rPr lang="zh-CN" altLang="en-US" sz="2400" smtClean="0">
                <a:latin typeface="標楷體" panose="03000509000000000000" pitchFamily="65" charset="-120"/>
                <a:ea typeface="標楷體" panose="03000509000000000000" pitchFamily="65" charset="-120"/>
              </a:rPr>
              <a:t>同理別人、設身處地、</a:t>
            </a:r>
            <a:r>
              <a:rPr lang="zh-TW" altLang="en-US" sz="2400" smtClean="0">
                <a:latin typeface="標楷體" panose="03000509000000000000" pitchFamily="65" charset="-120"/>
                <a:ea typeface="標楷體" panose="03000509000000000000" pitchFamily="65" charset="-120"/>
              </a:rPr>
              <a:t>幫助別人</a:t>
            </a:r>
            <a:endParaRPr lang="en-US" altLang="zh-TW" sz="2400" smtClean="0">
              <a:latin typeface="標楷體" panose="03000509000000000000" pitchFamily="65" charset="-120"/>
              <a:ea typeface="標楷體" panose="03000509000000000000" pitchFamily="65" charset="-120"/>
            </a:endParaRPr>
          </a:p>
          <a:p>
            <a:r>
              <a:rPr lang="zh-CN" altLang="en-US" sz="2400">
                <a:latin typeface="標楷體" panose="03000509000000000000" pitchFamily="65" charset="-120"/>
                <a:ea typeface="標楷體" panose="03000509000000000000" pitchFamily="65" charset="-120"/>
              </a:rPr>
              <a:t>四攝</a:t>
            </a:r>
            <a:r>
              <a:rPr lang="zh-CN" altLang="en-US" sz="2400" smtClean="0">
                <a:latin typeface="標楷體" panose="03000509000000000000" pitchFamily="65" charset="-120"/>
                <a:ea typeface="標楷體" panose="03000509000000000000" pitchFamily="65" charset="-120"/>
              </a:rPr>
              <a:t>事的目的：</a:t>
            </a:r>
            <a:endParaRPr lang="en-US" altLang="zh-CN" sz="2400" smtClean="0">
              <a:latin typeface="標楷體" panose="03000509000000000000" pitchFamily="65" charset="-120"/>
              <a:ea typeface="標楷體" panose="03000509000000000000" pitchFamily="65" charset="-120"/>
            </a:endParaRPr>
          </a:p>
          <a:p>
            <a:pPr lvl="1"/>
            <a:r>
              <a:rPr lang="en-US" altLang="zh-TW" sz="2400"/>
              <a:t>(</a:t>
            </a:r>
            <a:r>
              <a:rPr lang="zh-TW" altLang="zh-TW" sz="2400" smtClean="0">
                <a:latin typeface="+mn-ea"/>
              </a:rPr>
              <a:t>佈施</a:t>
            </a:r>
            <a:r>
              <a:rPr lang="zh-CN" altLang="en-US" sz="2400" smtClean="0">
                <a:latin typeface="+mn-ea"/>
              </a:rPr>
              <a:t>、</a:t>
            </a:r>
            <a:r>
              <a:rPr lang="zh-CN" altLang="en-US" sz="2400" smtClean="0">
                <a:latin typeface="標楷體" panose="03000509000000000000" pitchFamily="65" charset="-120"/>
                <a:ea typeface="標楷體" panose="03000509000000000000" pitchFamily="65" charset="-120"/>
              </a:rPr>
              <a:t>愛語</a:t>
            </a:r>
            <a:r>
              <a:rPr lang="zh-CN" altLang="en-US" sz="2400" smtClean="0">
                <a:latin typeface="+mn-ea"/>
              </a:rPr>
              <a:t>、</a:t>
            </a:r>
            <a:r>
              <a:rPr lang="zh-CN" altLang="en-US" sz="2400" smtClean="0">
                <a:latin typeface="標楷體" panose="03000509000000000000" pitchFamily="65" charset="-120"/>
                <a:ea typeface="標楷體" panose="03000509000000000000" pitchFamily="65" charset="-120"/>
              </a:rPr>
              <a:t>利行</a:t>
            </a:r>
            <a:r>
              <a:rPr lang="zh-CN" altLang="en-US" sz="2400" smtClean="0">
                <a:latin typeface="+mn-ea"/>
              </a:rPr>
              <a:t>、</a:t>
            </a:r>
            <a:r>
              <a:rPr lang="zh-CN" altLang="en-US" sz="2400" smtClean="0">
                <a:latin typeface="標楷體" panose="03000509000000000000" pitchFamily="65" charset="-120"/>
                <a:ea typeface="標楷體" panose="03000509000000000000" pitchFamily="65" charset="-120"/>
              </a:rPr>
              <a:t>同事</a:t>
            </a:r>
            <a:r>
              <a:rPr lang="en-US" altLang="zh-TW" sz="2400" smtClean="0"/>
              <a:t>)</a:t>
            </a:r>
            <a:r>
              <a:rPr lang="zh-TW" altLang="zh-TW" sz="2400"/>
              <a:t>攝事者，謂由此佈施等，</a:t>
            </a:r>
            <a:r>
              <a:rPr lang="zh-TW" altLang="zh-TW" sz="2400">
                <a:solidFill>
                  <a:srgbClr val="FFFF00"/>
                </a:solidFill>
              </a:rPr>
              <a:t>攝</a:t>
            </a:r>
            <a:r>
              <a:rPr lang="zh-TW" altLang="zh-TW" sz="2400"/>
              <a:t>近持令相親附，如是佈施於他有情，能等</a:t>
            </a:r>
            <a:r>
              <a:rPr lang="zh-TW" altLang="zh-TW" sz="2400">
                <a:solidFill>
                  <a:srgbClr val="FFFF00"/>
                </a:solidFill>
              </a:rPr>
              <a:t>攝</a:t>
            </a:r>
            <a:r>
              <a:rPr lang="zh-TW" altLang="zh-TW" sz="2400"/>
              <a:t>、能近</a:t>
            </a:r>
            <a:r>
              <a:rPr lang="zh-TW" altLang="zh-TW" sz="2400">
                <a:solidFill>
                  <a:srgbClr val="FFFF00"/>
                </a:solidFill>
              </a:rPr>
              <a:t>攝</a:t>
            </a:r>
            <a:r>
              <a:rPr lang="zh-TW" altLang="zh-TW" sz="2400"/>
              <a:t>、能近持、能令親附，是故名為</a:t>
            </a:r>
            <a:r>
              <a:rPr lang="zh-TW" altLang="zh-TW" sz="2400">
                <a:solidFill>
                  <a:srgbClr val="FFFF00"/>
                </a:solidFill>
              </a:rPr>
              <a:t>佈施攝</a:t>
            </a:r>
            <a:r>
              <a:rPr lang="zh-TW" altLang="zh-TW" sz="2400" smtClean="0">
                <a:solidFill>
                  <a:srgbClr val="FFFF00"/>
                </a:solidFill>
              </a:rPr>
              <a:t>事</a:t>
            </a:r>
            <a:r>
              <a:rPr lang="zh-CN" altLang="en-US" sz="2400" smtClean="0">
                <a:solidFill>
                  <a:srgbClr val="FFFF00"/>
                </a:solidFill>
              </a:rPr>
              <a:t>。</a:t>
            </a:r>
            <a:r>
              <a:rPr lang="en-US" altLang="zh-CN" sz="2400" smtClean="0"/>
              <a:t>---</a:t>
            </a:r>
            <a:r>
              <a:rPr lang="en-US" altLang="zh-TW" sz="2400" smtClean="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rPr>
              <a:t>阿毗達磨集異門足論</a:t>
            </a:r>
            <a:r>
              <a:rPr lang="en-US" altLang="zh-TW" sz="2400" smtClean="0">
                <a:latin typeface="標楷體" panose="03000509000000000000" pitchFamily="65" charset="-120"/>
                <a:ea typeface="標楷體" panose="03000509000000000000" pitchFamily="65" charset="-120"/>
              </a:rPr>
              <a:t>》</a:t>
            </a:r>
            <a:endParaRPr lang="en-US" altLang="zh-TW" sz="2400">
              <a:latin typeface="標楷體" panose="03000509000000000000" pitchFamily="65" charset="-120"/>
              <a:ea typeface="標楷體" panose="03000509000000000000" pitchFamily="65" charset="-120"/>
            </a:endParaRPr>
          </a:p>
          <a:p>
            <a:r>
              <a:rPr lang="zh-CN" altLang="en-US" sz="2400">
                <a:latin typeface="標楷體" panose="03000509000000000000" pitchFamily="65" charset="-120"/>
                <a:ea typeface="標楷體" panose="03000509000000000000" pitchFamily="65" charset="-120"/>
              </a:rPr>
              <a:t>四攝事</a:t>
            </a:r>
            <a:r>
              <a:rPr lang="zh-CN" altLang="en-US" sz="2400" smtClean="0">
                <a:latin typeface="標楷體" panose="03000509000000000000" pitchFamily="65" charset="-120"/>
                <a:ea typeface="標楷體" panose="03000509000000000000" pitchFamily="65" charset="-120"/>
              </a:rPr>
              <a:t>的社會價值：</a:t>
            </a:r>
            <a:endParaRPr lang="zh-TW" altLang="en-US" sz="2400"/>
          </a:p>
          <a:p>
            <a:pPr lvl="2"/>
            <a:endParaRPr lang="zh-TW" altLang="en-US" sz="1600" smtClean="0"/>
          </a:p>
          <a:p>
            <a:pPr lvl="1"/>
            <a:endParaRPr lang="en-US" altLang="zh-TW" sz="2200" smtClean="0"/>
          </a:p>
          <a:p>
            <a:pPr lvl="1"/>
            <a:endParaRPr lang="en-US" altLang="zh-TW" sz="2200">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sz="2800" smtClean="0">
              <a:latin typeface="Times New Roman" panose="02020603050405020304" pitchFamily="18" charset="0"/>
              <a:ea typeface="標楷體" panose="03000509000000000000" pitchFamily="65" charset="-120"/>
              <a:cs typeface="Times New Roman" panose="02020603050405020304" pitchFamily="18" charset="0"/>
            </a:endParaRPr>
          </a:p>
          <a:p>
            <a:pPr lvl="1"/>
            <a:endParaRPr lang="zh-TW" altLang="en-US">
              <a:latin typeface="標楷體" panose="03000509000000000000" pitchFamily="65" charset="-120"/>
              <a:ea typeface="標楷體" panose="03000509000000000000" pitchFamily="65" charset="-120"/>
            </a:endParaRPr>
          </a:p>
          <a:p>
            <a:endParaRPr lang="zh-TW" altLang="en-US"/>
          </a:p>
        </p:txBody>
      </p:sp>
    </p:spTree>
    <p:extLst>
      <p:ext uri="{BB962C8B-B14F-4D97-AF65-F5344CB8AC3E}">
        <p14:creationId xmlns:p14="http://schemas.microsoft.com/office/powerpoint/2010/main" val="23783660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style>
          <a:lnRef idx="2">
            <a:schemeClr val="dk1">
              <a:shade val="50000"/>
            </a:schemeClr>
          </a:lnRef>
          <a:fillRef idx="1">
            <a:schemeClr val="dk1"/>
          </a:fillRef>
          <a:effectRef idx="0">
            <a:schemeClr val="dk1"/>
          </a:effectRef>
          <a:fontRef idx="minor">
            <a:schemeClr val="lt1"/>
          </a:fontRef>
        </p:style>
        <p:txBody>
          <a:bodyPr>
            <a:normAutofit fontScale="90000"/>
          </a:bodyPr>
          <a:lstStyle/>
          <a:p>
            <a:pPr algn="ctr"/>
            <a:r>
              <a:rPr lang="en-US" altLang="zh-CN" smtClean="0"/>
              <a:t>《</a:t>
            </a:r>
            <a:r>
              <a:rPr lang="zh-CN" altLang="en-US" smtClean="0"/>
              <a:t>轉輪聖王獅子吼經</a:t>
            </a:r>
            <a:r>
              <a:rPr lang="en-US" altLang="zh-CN" smtClean="0"/>
              <a:t>》</a:t>
            </a:r>
            <a:r>
              <a:rPr lang="zh-CN" altLang="en-US" smtClean="0"/>
              <a:t>淨土典範</a:t>
            </a:r>
            <a:endParaRPr lang="zh-TW" altLang="en-US"/>
          </a:p>
        </p:txBody>
      </p:sp>
      <p:sp>
        <p:nvSpPr>
          <p:cNvPr id="3" name="內容版面配置區 2"/>
          <p:cNvSpPr>
            <a:spLocks noGrp="1"/>
          </p:cNvSpPr>
          <p:nvPr>
            <p:ph idx="1"/>
          </p:nvPr>
        </p:nvSpPr>
        <p:spPr/>
        <p:txBody>
          <a:bodyPr>
            <a:normAutofit/>
          </a:bodyPr>
          <a:lstStyle/>
          <a:p>
            <a:r>
              <a:rPr lang="zh-TW" altLang="zh-TW"/>
              <a:t>二六　轉輪聖王師子吼經</a:t>
            </a:r>
          </a:p>
          <a:p>
            <a:r>
              <a:rPr lang="en-US" altLang="zh-TW"/>
              <a:t> </a:t>
            </a:r>
            <a:endParaRPr lang="zh-TW" altLang="zh-TW"/>
          </a:p>
          <a:p>
            <a:r>
              <a:rPr lang="zh-TW" altLang="zh-TW"/>
              <a:t>如是</a:t>
            </a:r>
            <a:r>
              <a:rPr lang="zh-TW" altLang="zh-TW"/>
              <a:t>我</a:t>
            </a:r>
            <a:r>
              <a:rPr lang="zh-TW" altLang="zh-TW" smtClean="0"/>
              <a:t>聞</a:t>
            </a:r>
            <a:r>
              <a:rPr lang="en-US" altLang="zh-TW" smtClean="0"/>
              <a:t> …… </a:t>
            </a:r>
            <a:endParaRPr lang="zh-TW" altLang="zh-TW"/>
          </a:p>
          <a:p>
            <a:r>
              <a:rPr lang="en-US" altLang="zh-TW"/>
              <a:t> </a:t>
            </a:r>
            <a:endParaRPr lang="zh-TW" altLang="zh-TW"/>
          </a:p>
          <a:p>
            <a:endParaRPr lang="zh-TW" altLang="en-US"/>
          </a:p>
        </p:txBody>
      </p:sp>
    </p:spTree>
    <p:extLst>
      <p:ext uri="{BB962C8B-B14F-4D97-AF65-F5344CB8AC3E}">
        <p14:creationId xmlns:p14="http://schemas.microsoft.com/office/powerpoint/2010/main" val="20087218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style>
          <a:lnRef idx="2">
            <a:schemeClr val="dk1">
              <a:shade val="50000"/>
            </a:schemeClr>
          </a:lnRef>
          <a:fillRef idx="1">
            <a:schemeClr val="dk1"/>
          </a:fillRef>
          <a:effectRef idx="0">
            <a:schemeClr val="dk1"/>
          </a:effectRef>
          <a:fontRef idx="minor">
            <a:schemeClr val="lt1"/>
          </a:fontRef>
        </p:style>
        <p:txBody>
          <a:bodyPr/>
          <a:lstStyle/>
          <a:p>
            <a:pPr algn="ctr"/>
            <a:r>
              <a:rPr lang="zh-CN" altLang="en-US" smtClean="0"/>
              <a:t>心靈淨化：自淨其意</a:t>
            </a:r>
            <a:endParaRPr lang="zh-TW" altLang="en-US"/>
          </a:p>
        </p:txBody>
      </p:sp>
      <p:sp>
        <p:nvSpPr>
          <p:cNvPr id="3" name="內容版面配置區 2"/>
          <p:cNvSpPr>
            <a:spLocks noGrp="1"/>
          </p:cNvSpPr>
          <p:nvPr>
            <p:ph idx="1"/>
          </p:nvPr>
        </p:nvSpPr>
        <p:spPr>
          <a:xfrm>
            <a:off x="323528" y="1484784"/>
            <a:ext cx="8640960" cy="5373216"/>
          </a:xfrm>
        </p:spPr>
        <p:txBody>
          <a:bodyPr>
            <a:normAutofit fontScale="62500" lnSpcReduction="20000"/>
          </a:bodyPr>
          <a:lstStyle/>
          <a:p>
            <a:r>
              <a:rPr lang="zh-TW" altLang="zh-TW"/>
              <a:t>古今中外不乏對於「世事無常」的體認，我們也從聽聞佛法或自身經歷了解「世事無常」（或者其他的道理），但是為什麼我們無法「依教奉行」，無法「知行合一」？那是因為這些道理或經驗僅僅是從聽聞道理或思維道理的來的智慧（聞、思所成慧），還沒有內化成心的智慧。而內化的方法就是佛教說的「禪修」</a:t>
            </a:r>
            <a:r>
              <a:rPr lang="en-US" altLang="zh-TW"/>
              <a:t>(bhāvanā) </a:t>
            </a:r>
            <a:r>
              <a:rPr lang="zh-TW" altLang="zh-TW"/>
              <a:t>也就是心的訓練，禪修得到的智慧就是「修所成慧」。</a:t>
            </a:r>
          </a:p>
          <a:p>
            <a:r>
              <a:rPr lang="zh-TW" altLang="zh-TW"/>
              <a:t>佛教對心的訓練有許多方法以及步驟。但原則上不出三個面向：</a:t>
            </a:r>
            <a:r>
              <a:rPr lang="zh-TW" altLang="zh-TW">
                <a:solidFill>
                  <a:srgbClr val="FFFF00"/>
                </a:solidFill>
              </a:rPr>
              <a:t>戒、定</a:t>
            </a:r>
            <a:r>
              <a:rPr lang="zh-TW" altLang="zh-TW"/>
              <a:t>與</a:t>
            </a:r>
            <a:r>
              <a:rPr lang="zh-TW" altLang="zh-TW">
                <a:solidFill>
                  <a:srgbClr val="FFFF00"/>
                </a:solidFill>
              </a:rPr>
              <a:t>慧</a:t>
            </a:r>
            <a:r>
              <a:rPr lang="zh-TW" altLang="zh-TW"/>
              <a:t>。例如《雜阿含》第</a:t>
            </a:r>
            <a:r>
              <a:rPr lang="en-US" altLang="zh-TW"/>
              <a:t>1258</a:t>
            </a:r>
            <a:r>
              <a:rPr lang="zh-TW" altLang="zh-TW"/>
              <a:t>經說：「如是，比丘！修身、修戒、修心、修慧，以彼修身、修戒、修心、修慧故，於如來所說修多羅甚深明照，難見難覺，不可思量，微密決定，明智所知，彼則頓受、周備受，聞其所說，歡喜崇習，出離饒益。」又《大般涅槃經》：「佛言：「一切眾生，凡有二種：一者有智，二者愚癡。若能修習身、戒、心、慧，是名智者。」</a:t>
            </a:r>
          </a:p>
          <a:p>
            <a:r>
              <a:rPr lang="zh-TW" altLang="zh-TW"/>
              <a:t>經中所說的</a:t>
            </a:r>
            <a:r>
              <a:rPr lang="zh-TW" altLang="zh-TW">
                <a:solidFill>
                  <a:srgbClr val="FFFF00"/>
                </a:solidFill>
              </a:rPr>
              <a:t>「修身」</a:t>
            </a:r>
            <a:r>
              <a:rPr lang="zh-TW" altLang="zh-TW"/>
              <a:t>指的是日常生活中對於眼、耳等感官的守護，避免恣意地滿足感官的欲求，</a:t>
            </a:r>
            <a:r>
              <a:rPr lang="zh-TW" altLang="zh-TW">
                <a:solidFill>
                  <a:srgbClr val="FFFF00"/>
                </a:solidFill>
              </a:rPr>
              <a:t>「修戒」</a:t>
            </a:r>
            <a:r>
              <a:rPr lang="zh-TW" altLang="zh-TW"/>
              <a:t>指的是倫理道德上的為善避惡。</a:t>
            </a:r>
            <a:r>
              <a:rPr lang="zh-TW" altLang="zh-TW">
                <a:solidFill>
                  <a:srgbClr val="FFFF00"/>
                </a:solidFill>
              </a:rPr>
              <a:t>這兩者是心的訓練的準備工作。</a:t>
            </a:r>
            <a:r>
              <a:rPr lang="zh-TW" altLang="zh-TW"/>
              <a:t>不修身，我們的心會因不停地「攀緣」而難以專注。不修戒我們會因為犯錯而產生懊惱、愧疚、恐懼等包袱，讓心如同背負沉重的包袱而難以訓練。</a:t>
            </a:r>
            <a:r>
              <a:rPr lang="zh-TW" altLang="zh-TW">
                <a:solidFill>
                  <a:srgbClr val="FFFF00"/>
                </a:solidFill>
              </a:rPr>
              <a:t>「修心」</a:t>
            </a:r>
            <a:r>
              <a:rPr lang="zh-TW" altLang="zh-TW"/>
              <a:t>指的是用禪修的方法鍛煉心對所緣的專注力以利於洞察事物的真實樣貌。</a:t>
            </a:r>
            <a:r>
              <a:rPr lang="zh-TW" altLang="zh-TW">
                <a:solidFill>
                  <a:srgbClr val="FFFF00"/>
                </a:solidFill>
              </a:rPr>
              <a:t>「修慧」</a:t>
            </a:r>
            <a:r>
              <a:rPr lang="zh-TW" altLang="zh-TW"/>
              <a:t>是用禪觀的方法發展心的洞察力，認識事物的緣起性、無常、無我等真實的樣貌。依照佛教的說法，心的鍛煉是透過禪修的方式提升心的品質，將道理內化，幫助心得到真實的認識，產生真正的智慧。</a:t>
            </a:r>
          </a:p>
          <a:p>
            <a:pPr marL="411480" lvl="1" indent="0">
              <a:buNone/>
            </a:pPr>
            <a:endParaRPr lang="zh-TW" altLang="en-US">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1324579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CN" altLang="en-US" smtClean="0"/>
              <a:t>善淨土</a:t>
            </a:r>
            <a:endParaRPr lang="zh-TW" altLang="en-US"/>
          </a:p>
        </p:txBody>
      </p:sp>
      <p:sp>
        <p:nvSpPr>
          <p:cNvPr id="3" name="內容版面配置區 2"/>
          <p:cNvSpPr>
            <a:spLocks noGrp="1"/>
          </p:cNvSpPr>
          <p:nvPr>
            <p:ph idx="1"/>
          </p:nvPr>
        </p:nvSpPr>
        <p:spPr/>
        <p:txBody>
          <a:bodyPr/>
          <a:lstStyle/>
          <a:p>
            <a:pPr marL="0" indent="0">
              <a:buNone/>
            </a:pPr>
            <a:r>
              <a:rPr lang="zh-CN" altLang="en-US" smtClean="0"/>
              <a:t>觀點：</a:t>
            </a:r>
            <a:endParaRPr lang="zh-TW" altLang="en-US"/>
          </a:p>
        </p:txBody>
      </p:sp>
      <p:graphicFrame>
        <p:nvGraphicFramePr>
          <p:cNvPr id="4" name="表格 3"/>
          <p:cNvGraphicFramePr>
            <a:graphicFrameLocks noGrp="1"/>
          </p:cNvGraphicFramePr>
          <p:nvPr>
            <p:extLst>
              <p:ext uri="{D42A27DB-BD31-4B8C-83A1-F6EECF244321}">
                <p14:modId xmlns:p14="http://schemas.microsoft.com/office/powerpoint/2010/main" val="3929005524"/>
              </p:ext>
            </p:extLst>
          </p:nvPr>
        </p:nvGraphicFramePr>
        <p:xfrm>
          <a:off x="1259632" y="2348880"/>
          <a:ext cx="6696744" cy="1545411"/>
        </p:xfrm>
        <a:graphic>
          <a:graphicData uri="http://schemas.openxmlformats.org/drawingml/2006/table">
            <a:tbl>
              <a:tblPr firstRow="1" bandRow="1">
                <a:tableStyleId>{5C22544A-7EE6-4342-B048-85BDC9FD1C3A}</a:tableStyleId>
              </a:tblPr>
              <a:tblGrid>
                <a:gridCol w="2232248"/>
                <a:gridCol w="2232248"/>
                <a:gridCol w="2232248"/>
              </a:tblGrid>
              <a:tr h="445909">
                <a:tc>
                  <a:txBody>
                    <a:bodyPr/>
                    <a:lstStyle/>
                    <a:p>
                      <a:r>
                        <a:rPr lang="zh-CN" altLang="en-US" smtClean="0"/>
                        <a:t>淨土類型</a:t>
                      </a:r>
                      <a:endParaRPr lang="zh-TW" altLang="en-US"/>
                    </a:p>
                  </a:txBody>
                  <a:tcPr/>
                </a:tc>
                <a:tc>
                  <a:txBody>
                    <a:bodyPr/>
                    <a:lstStyle/>
                    <a:p>
                      <a:r>
                        <a:rPr lang="zh-CN" altLang="en-US" smtClean="0"/>
                        <a:t>方法</a:t>
                      </a:r>
                      <a:endParaRPr lang="zh-TW" altLang="en-US"/>
                    </a:p>
                  </a:txBody>
                  <a:tcPr/>
                </a:tc>
                <a:tc>
                  <a:txBody>
                    <a:bodyPr/>
                    <a:lstStyle/>
                    <a:p>
                      <a:r>
                        <a:rPr lang="zh-CN" altLang="en-US" smtClean="0"/>
                        <a:t>目標</a:t>
                      </a:r>
                      <a:endParaRPr lang="zh-TW" altLang="en-US"/>
                    </a:p>
                  </a:txBody>
                  <a:tcPr/>
                </a:tc>
              </a:tr>
              <a:tr h="10995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mtClean="0"/>
                        <a:t>Wholesom</a:t>
                      </a:r>
                      <a:r>
                        <a:rPr lang="en-US" altLang="zh-CN" baseline="0" smtClean="0"/>
                        <a:t>e</a:t>
                      </a:r>
                      <a:r>
                        <a:rPr lang="en-US" altLang="zh-CN" smtClean="0"/>
                        <a:t> </a:t>
                      </a:r>
                      <a:r>
                        <a:rPr lang="en-US" altLang="zh-CN" smtClean="0"/>
                        <a:t>Pure Land</a:t>
                      </a:r>
                    </a:p>
                    <a:p>
                      <a:r>
                        <a:rPr lang="zh-CN" altLang="en-US" smtClean="0"/>
                        <a:t>善淨土</a:t>
                      </a:r>
                      <a:endParaRPr lang="zh-TW" altLang="en-US"/>
                    </a:p>
                  </a:txBody>
                  <a:tcPr/>
                </a:tc>
                <a:tc>
                  <a:txBody>
                    <a:bodyPr/>
                    <a:lstStyle/>
                    <a:p>
                      <a:r>
                        <a:rPr lang="zh-CN" altLang="en-US" smtClean="0"/>
                        <a:t>心靈淨化</a:t>
                      </a:r>
                      <a:endParaRPr lang="en-US" altLang="zh-CN" smtClean="0"/>
                    </a:p>
                    <a:p>
                      <a:r>
                        <a:rPr lang="zh-CN" altLang="en-US" smtClean="0"/>
                        <a:t>禪修</a:t>
                      </a:r>
                      <a:endParaRPr lang="en-US" altLang="zh-CN"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mtClean="0"/>
                        <a:t>不再輪迴</a:t>
                      </a:r>
                      <a:endParaRPr lang="en-US" altLang="zh-CN" smtClean="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mtClean="0"/>
                        <a:t>出世解脫</a:t>
                      </a:r>
                      <a:endParaRPr lang="en-US" altLang="zh-CN" smtClean="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mtClean="0"/>
                        <a:t>彼岸（社會？）</a:t>
                      </a:r>
                      <a:endParaRPr lang="zh-TW" altLang="en-US"/>
                    </a:p>
                  </a:txBody>
                  <a:tcPr/>
                </a:tc>
              </a:tr>
            </a:tbl>
          </a:graphicData>
        </a:graphic>
      </p:graphicFrame>
      <p:sp>
        <p:nvSpPr>
          <p:cNvPr id="5" name="向右箭號 4"/>
          <p:cNvSpPr/>
          <p:nvPr/>
        </p:nvSpPr>
        <p:spPr>
          <a:xfrm>
            <a:off x="4626964" y="2924944"/>
            <a:ext cx="305076"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4676166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style>
          <a:lnRef idx="2">
            <a:schemeClr val="dk1">
              <a:shade val="50000"/>
            </a:schemeClr>
          </a:lnRef>
          <a:fillRef idx="1">
            <a:schemeClr val="dk1"/>
          </a:fillRef>
          <a:effectRef idx="0">
            <a:schemeClr val="dk1"/>
          </a:effectRef>
          <a:fontRef idx="minor">
            <a:schemeClr val="lt1"/>
          </a:fontRef>
        </p:style>
        <p:txBody>
          <a:bodyPr/>
          <a:lstStyle/>
          <a:p>
            <a:r>
              <a:rPr lang="zh-TW" altLang="zh-TW">
                <a:effectLst/>
              </a:rPr>
              <a:t>結構性、制度性的社會問題</a:t>
            </a:r>
            <a:endParaRPr lang="zh-TW" altLang="en-US"/>
          </a:p>
        </p:txBody>
      </p:sp>
      <p:sp>
        <p:nvSpPr>
          <p:cNvPr id="3" name="內容版面配置區 2"/>
          <p:cNvSpPr>
            <a:spLocks noGrp="1"/>
          </p:cNvSpPr>
          <p:nvPr>
            <p:ph idx="1"/>
          </p:nvPr>
        </p:nvSpPr>
        <p:spPr>
          <a:xfrm>
            <a:off x="323528" y="1412776"/>
            <a:ext cx="8568952" cy="5256584"/>
          </a:xfrm>
        </p:spPr>
        <p:txBody>
          <a:bodyPr>
            <a:normAutofit fontScale="92500" lnSpcReduction="20000"/>
          </a:bodyPr>
          <a:lstStyle/>
          <a:p>
            <a:r>
              <a:rPr lang="zh-TW" altLang="zh-TW"/>
              <a:t>過去的社會中，有種性制度造成的階級問題、兩性不平等、受教權不平等、司法不公、人權等問題；而現代社會中，有專制體制下的政治問題，有資本主義經濟制度下的貧富不均、社會發展所產生的環境問題、能源問題、包括司法不公、廢除死刑、同性婚姻所造成的社會分裂等問題</a:t>
            </a:r>
            <a:r>
              <a:rPr lang="zh-TW" altLang="zh-TW" smtClean="0"/>
              <a:t>。</a:t>
            </a:r>
            <a:endParaRPr lang="en-US" altLang="zh-TW" smtClean="0"/>
          </a:p>
          <a:p>
            <a:r>
              <a:rPr lang="zh-CN" altLang="en-US" smtClean="0">
                <a:latin typeface="標楷體" panose="03000509000000000000" pitchFamily="65" charset="-120"/>
                <a:ea typeface="標楷體" panose="03000509000000000000" pitchFamily="65" charset="-120"/>
              </a:rPr>
              <a:t>資本主義帶來的貧富不均</a:t>
            </a:r>
            <a:endParaRPr lang="en-US" altLang="zh-CN">
              <a:latin typeface="標楷體" panose="03000509000000000000" pitchFamily="65" charset="-120"/>
              <a:ea typeface="標楷體" panose="03000509000000000000" pitchFamily="65" charset="-120"/>
            </a:endParaRPr>
          </a:p>
          <a:p>
            <a:r>
              <a:rPr lang="zh-CN" altLang="en-US" smtClean="0">
                <a:latin typeface="標楷體" panose="03000509000000000000" pitchFamily="65" charset="-120"/>
                <a:ea typeface="標楷體" panose="03000509000000000000" pitchFamily="65" charset="-120"/>
              </a:rPr>
              <a:t>自</a:t>
            </a:r>
            <a:r>
              <a:rPr lang="zh-CN" altLang="en-US" smtClean="0">
                <a:latin typeface="標楷體" panose="03000509000000000000" pitchFamily="65" charset="-120"/>
                <a:ea typeface="標楷體" panose="03000509000000000000" pitchFamily="65" charset="-120"/>
              </a:rPr>
              <a:t>利利他</a:t>
            </a:r>
            <a:r>
              <a:rPr lang="en-US" altLang="zh-CN" smtClean="0">
                <a:latin typeface="標楷體" panose="03000509000000000000" pitchFamily="65" charset="-120"/>
                <a:ea typeface="標楷體" panose="03000509000000000000" pitchFamily="65" charset="-120"/>
              </a:rPr>
              <a:t>/</a:t>
            </a:r>
            <a:r>
              <a:rPr lang="zh-CN" altLang="en-US" smtClean="0">
                <a:latin typeface="標楷體" panose="03000509000000000000" pitchFamily="65" charset="-120"/>
                <a:ea typeface="標楷體" panose="03000509000000000000" pitchFamily="65" charset="-120"/>
              </a:rPr>
              <a:t>慈悲喜</a:t>
            </a:r>
            <a:r>
              <a:rPr lang="zh-CN" altLang="en-US" smtClean="0">
                <a:latin typeface="標楷體" panose="03000509000000000000" pitchFamily="65" charset="-120"/>
                <a:ea typeface="標楷體" panose="03000509000000000000" pitchFamily="65" charset="-120"/>
              </a:rPr>
              <a:t>捨 </a:t>
            </a:r>
            <a:r>
              <a:rPr lang="en-US" altLang="zh-CN" smtClean="0">
                <a:latin typeface="標楷體" panose="03000509000000000000" pitchFamily="65" charset="-120"/>
                <a:ea typeface="標楷體" panose="03000509000000000000" pitchFamily="65" charset="-120"/>
              </a:rPr>
              <a:t>–</a:t>
            </a:r>
            <a:r>
              <a:rPr lang="zh-CN" altLang="en-US" smtClean="0">
                <a:latin typeface="標楷體" panose="03000509000000000000" pitchFamily="65" charset="-120"/>
                <a:ea typeface="標楷體" panose="03000509000000000000" pitchFamily="65" charset="-120"/>
              </a:rPr>
              <a:t>慈善捐贈</a:t>
            </a:r>
            <a:endParaRPr lang="en-US" altLang="zh-CN" smtClean="0">
              <a:latin typeface="標楷體" panose="03000509000000000000" pitchFamily="65" charset="-120"/>
              <a:ea typeface="標楷體" panose="03000509000000000000" pitchFamily="65" charset="-120"/>
            </a:endParaRPr>
          </a:p>
          <a:p>
            <a:r>
              <a:rPr lang="zh-CN" altLang="en-US" smtClean="0">
                <a:latin typeface="標楷體" panose="03000509000000000000" pitchFamily="65" charset="-120"/>
                <a:ea typeface="標楷體" panose="03000509000000000000" pitchFamily="65" charset="-120"/>
              </a:rPr>
              <a:t>業力 </a:t>
            </a:r>
            <a:r>
              <a:rPr lang="en-US" altLang="zh-CN" smtClean="0">
                <a:latin typeface="標楷體" panose="03000509000000000000" pitchFamily="65" charset="-120"/>
                <a:ea typeface="標楷體" panose="03000509000000000000" pitchFamily="65" charset="-120"/>
              </a:rPr>
              <a:t>-- 《</a:t>
            </a:r>
            <a:r>
              <a:rPr lang="zh-CN" altLang="en-US" smtClean="0">
                <a:latin typeface="標楷體" panose="03000509000000000000" pitchFamily="65" charset="-120"/>
                <a:ea typeface="標楷體" panose="03000509000000000000" pitchFamily="65" charset="-120"/>
              </a:rPr>
              <a:t>金剛經</a:t>
            </a:r>
            <a:r>
              <a:rPr lang="en-US" altLang="zh-CN" smtClean="0">
                <a:latin typeface="標楷體" panose="03000509000000000000" pitchFamily="65" charset="-120"/>
                <a:ea typeface="標楷體" panose="03000509000000000000" pitchFamily="65" charset="-120"/>
              </a:rPr>
              <a:t>》/</a:t>
            </a:r>
            <a:r>
              <a:rPr lang="zh-CN" altLang="en-US" smtClean="0">
                <a:latin typeface="標楷體" panose="03000509000000000000" pitchFamily="65" charset="-120"/>
                <a:ea typeface="標楷體" panose="03000509000000000000" pitchFamily="65" charset="-120"/>
              </a:rPr>
              <a:t>空性 </a:t>
            </a:r>
            <a:r>
              <a:rPr lang="en-US" altLang="zh-CN" smtClean="0">
                <a:latin typeface="標楷體" panose="03000509000000000000" pitchFamily="65" charset="-120"/>
                <a:ea typeface="標楷體" panose="03000509000000000000" pitchFamily="65" charset="-120"/>
              </a:rPr>
              <a:t>vs </a:t>
            </a:r>
            <a:r>
              <a:rPr lang="zh-CN" altLang="en-US" smtClean="0">
                <a:latin typeface="標楷體" panose="03000509000000000000" pitchFamily="65" charset="-120"/>
                <a:ea typeface="標楷體" panose="03000509000000000000" pitchFamily="65" charset="-120"/>
              </a:rPr>
              <a:t>貧富不均？貧富皆為假名？不應該有</a:t>
            </a:r>
            <a:r>
              <a:rPr lang="zh-CN" altLang="en-US" smtClean="0">
                <a:latin typeface="標楷體" panose="03000509000000000000" pitchFamily="65" charset="-120"/>
                <a:ea typeface="標楷體" panose="03000509000000000000" pitchFamily="65" charset="-120"/>
              </a:rPr>
              <a:t>分別</a:t>
            </a:r>
            <a:r>
              <a:rPr lang="en-US" altLang="zh-CN" smtClean="0">
                <a:latin typeface="標楷體" panose="03000509000000000000" pitchFamily="65" charset="-120"/>
                <a:ea typeface="標楷體" panose="03000509000000000000" pitchFamily="65" charset="-120"/>
              </a:rPr>
              <a:t>?</a:t>
            </a:r>
          </a:p>
          <a:p>
            <a:r>
              <a:rPr lang="zh-CN" altLang="en-US" smtClean="0">
                <a:latin typeface="標楷體" panose="03000509000000000000" pitchFamily="65" charset="-120"/>
                <a:ea typeface="標楷體" panose="03000509000000000000" pitchFamily="65" charset="-120"/>
              </a:rPr>
              <a:t>心靈淨化的結果可能產生新的價值觀以及比較公正照顧弱勢的政策，但是也有可能是個人安於不公正的制度使被壓迫者尋求內心的平靜或寄託於來世。</a:t>
            </a:r>
            <a:endParaRPr lang="en-US" altLang="zh-TW" smtClean="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8153419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57200" y="1927056"/>
            <a:ext cx="8229600" cy="4526280"/>
          </a:xfrm>
        </p:spPr>
        <p:txBody>
          <a:bodyPr>
            <a:normAutofit/>
          </a:bodyPr>
          <a:lstStyle/>
          <a:p>
            <a:r>
              <a:rPr lang="zh-TW" altLang="zh-TW" dirty="0"/>
              <a:t>《起世本因經》可以說是一部佛陀說明</a:t>
            </a:r>
            <a:r>
              <a:rPr lang="zh-TW" altLang="zh-TW" dirty="0">
                <a:solidFill>
                  <a:srgbClr val="FFFF00"/>
                </a:solidFill>
              </a:rPr>
              <a:t>自然世界</a:t>
            </a:r>
            <a:r>
              <a:rPr lang="zh-TW" altLang="zh-TW" dirty="0"/>
              <a:t>與</a:t>
            </a:r>
            <a:r>
              <a:rPr lang="zh-TW" altLang="zh-TW" dirty="0">
                <a:solidFill>
                  <a:srgbClr val="FFFF00"/>
                </a:solidFill>
              </a:rPr>
              <a:t>社會種種制度</a:t>
            </a:r>
            <a:r>
              <a:rPr lang="zh-TW" altLang="zh-TW" dirty="0"/>
              <a:t>起源的經典。自然世界包括地球、日月、食物、人的長相、男女性別、食物的取得方式，而社會制度（</a:t>
            </a:r>
            <a:r>
              <a:rPr lang="en-US" altLang="zh-TW" dirty="0"/>
              <a:t>social institutions</a:t>
            </a:r>
            <a:r>
              <a:rPr lang="zh-TW" altLang="zh-TW" dirty="0"/>
              <a:t>）包括所謂的社會階層、社會行為和我們所說</a:t>
            </a:r>
            <a:r>
              <a:rPr lang="zh-TW" altLang="zh-TW"/>
              <a:t>的</a:t>
            </a:r>
            <a:r>
              <a:rPr lang="zh-TW" altLang="zh-TW" smtClean="0"/>
              <a:t>國王</a:t>
            </a:r>
            <a:r>
              <a:rPr lang="en-US" altLang="zh-CN" smtClean="0"/>
              <a:t>/</a:t>
            </a:r>
            <a:r>
              <a:rPr lang="zh-CN" altLang="en-US" smtClean="0">
                <a:latin typeface="標楷體" panose="03000509000000000000" pitchFamily="65" charset="-120"/>
                <a:ea typeface="標楷體" panose="03000509000000000000" pitchFamily="65" charset="-120"/>
              </a:rPr>
              <a:t>政府</a:t>
            </a:r>
            <a:r>
              <a:rPr lang="zh-TW" altLang="zh-TW" smtClean="0"/>
              <a:t>；</a:t>
            </a:r>
            <a:r>
              <a:rPr lang="zh-TW" altLang="zh-TW" dirty="0" smtClean="0"/>
              <a:t>前者是</a:t>
            </a:r>
            <a:r>
              <a:rPr lang="zh-TW" altLang="zh-TW" dirty="0"/>
              <a:t>“因果演進”（</a:t>
            </a:r>
            <a:r>
              <a:rPr lang="en-US" altLang="zh-TW" dirty="0"/>
              <a:t>causal evolution</a:t>
            </a:r>
            <a:r>
              <a:rPr lang="zh-TW" altLang="zh-TW" dirty="0"/>
              <a:t>）</a:t>
            </a:r>
            <a:r>
              <a:rPr lang="zh-TW" altLang="zh-TW" dirty="0" smtClean="0"/>
              <a:t>的，</a:t>
            </a:r>
            <a:r>
              <a:rPr lang="zh-TW" altLang="zh-TW" dirty="0"/>
              <a:t>後者是社會建構（</a:t>
            </a:r>
            <a:r>
              <a:rPr lang="en-US" altLang="zh-TW" dirty="0"/>
              <a:t>social construction</a:t>
            </a:r>
            <a:r>
              <a:rPr lang="zh-TW" altLang="zh-TW" dirty="0"/>
              <a:t>）的結果</a:t>
            </a:r>
            <a:r>
              <a:rPr lang="zh-TW" altLang="zh-TW" dirty="0" smtClean="0"/>
              <a:t>。</a:t>
            </a:r>
            <a:endParaRPr lang="en-US" altLang="zh-TW" dirty="0" smtClean="0"/>
          </a:p>
        </p:txBody>
      </p:sp>
      <p:sp>
        <p:nvSpPr>
          <p:cNvPr id="3" name="標題 2"/>
          <p:cNvSpPr>
            <a:spLocks noGrp="1"/>
          </p:cNvSpPr>
          <p:nvPr>
            <p:ph type="title"/>
          </p:nvPr>
        </p:nvSpPr>
        <p:spPr>
          <a:xfrm>
            <a:off x="467544" y="332656"/>
            <a:ext cx="8229600" cy="1143000"/>
          </a:xfrm>
        </p:spPr>
        <p:txBody>
          <a:bodyPr>
            <a:normAutofit fontScale="90000"/>
          </a:bodyPr>
          <a:lstStyle/>
          <a:p>
            <a:pPr algn="ctr"/>
            <a:r>
              <a:rPr lang="zh-CN" altLang="en-US" smtClean="0">
                <a:effectLst/>
              </a:rPr>
              <a:t>佛陀的社會學視野</a:t>
            </a:r>
            <a:r>
              <a:rPr lang="en-US" altLang="zh-CN" smtClean="0">
                <a:effectLst/>
              </a:rPr>
              <a:t/>
            </a:r>
            <a:br>
              <a:rPr lang="en-US" altLang="zh-CN" smtClean="0">
                <a:effectLst/>
              </a:rPr>
            </a:br>
            <a:r>
              <a:rPr lang="zh-TW" altLang="zh-TW" smtClean="0">
                <a:effectLst/>
              </a:rPr>
              <a:t>《</a:t>
            </a:r>
            <a:r>
              <a:rPr lang="zh-TW" altLang="zh-TW" dirty="0">
                <a:effectLst/>
              </a:rPr>
              <a:t>起世本因經》（</a:t>
            </a:r>
            <a:r>
              <a:rPr lang="en-US" altLang="zh-TW" i="1" dirty="0">
                <a:effectLst/>
              </a:rPr>
              <a:t>AggaññaSutta</a:t>
            </a:r>
            <a:r>
              <a:rPr lang="zh-TW" altLang="zh-TW" dirty="0">
                <a:effectLst/>
              </a:rPr>
              <a:t>）</a:t>
            </a:r>
            <a:endParaRPr lang="zh-TW" altLang="en-US" b="1" dirty="0"/>
          </a:p>
        </p:txBody>
      </p:sp>
    </p:spTree>
    <p:extLst>
      <p:ext uri="{BB962C8B-B14F-4D97-AF65-F5344CB8AC3E}">
        <p14:creationId xmlns:p14="http://schemas.microsoft.com/office/powerpoint/2010/main" val="28275230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57200" y="476672"/>
            <a:ext cx="8229600" cy="5619328"/>
          </a:xfrm>
        </p:spPr>
        <p:txBody>
          <a:bodyPr>
            <a:normAutofit lnSpcReduction="10000"/>
          </a:bodyPr>
          <a:lstStyle/>
          <a:p>
            <a:r>
              <a:rPr lang="zh-TW" altLang="en-US" dirty="0"/>
              <a:t>如是我聞</a:t>
            </a:r>
            <a:r>
              <a:rPr lang="zh-TW" altLang="en-US" dirty="0" smtClean="0"/>
              <a:t>。</a:t>
            </a:r>
            <a:r>
              <a:rPr lang="zh-TW" altLang="en-US" dirty="0"/>
              <a:t>爾時，世尊住舍衛國清信林園之鹿母講堂。時，婆悉吒與婆羅墮，欲修比丘行而入比丘之群。時至黃昏，世尊由靜思起而出其講堂，經行於講堂戶外之蔭涼處</a:t>
            </a:r>
            <a:r>
              <a:rPr lang="zh-TW" altLang="en-US" dirty="0" smtClean="0"/>
              <a:t>。</a:t>
            </a:r>
            <a:endParaRPr lang="en-US" altLang="zh-TW" dirty="0" smtClean="0"/>
          </a:p>
          <a:p>
            <a:r>
              <a:rPr lang="zh-TW" altLang="en-US" dirty="0"/>
              <a:t>其時，世尊言婆悉吒曰</a:t>
            </a:r>
            <a:r>
              <a:rPr lang="zh-TW" altLang="en-US" dirty="0" smtClean="0"/>
              <a:t>：</a:t>
            </a:r>
            <a:r>
              <a:rPr lang="zh-TW" altLang="en-US" dirty="0"/>
              <a:t>「汝等甚為優異，生於婆羅門及在婆羅門之系統，欲出婆羅門種族之家庭生活而入無家之生活。婆悉吒！婆羅門對汝等無不非難罵詈耶？</a:t>
            </a:r>
            <a:r>
              <a:rPr lang="zh-TW" altLang="en-US" dirty="0" smtClean="0"/>
              <a:t>」</a:t>
            </a:r>
            <a:endParaRPr lang="en-US" altLang="zh-TW" dirty="0" smtClean="0"/>
          </a:p>
          <a:p>
            <a:r>
              <a:rPr lang="zh-TW" altLang="en-US" dirty="0"/>
              <a:t>「</a:t>
            </a:r>
            <a:r>
              <a:rPr lang="zh-TW" altLang="en-US" u="sng" dirty="0"/>
              <a:t>實然，尊者，婆羅門實以特有之罵詈，</a:t>
            </a:r>
            <a:r>
              <a:rPr lang="zh-TW" altLang="en-US" dirty="0"/>
              <a:t>充分非難我等，而不停地罵詈。」「然者，婆悉吒！以如何之言語，婆羅門實以特有之罵詈，充分非難汝等，而不停地罵詈耶？」</a:t>
            </a:r>
          </a:p>
        </p:txBody>
      </p:sp>
    </p:spTree>
    <p:extLst>
      <p:ext uri="{BB962C8B-B14F-4D97-AF65-F5344CB8AC3E}">
        <p14:creationId xmlns:p14="http://schemas.microsoft.com/office/powerpoint/2010/main" val="37709790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57200" y="404664"/>
            <a:ext cx="8229600" cy="5691336"/>
          </a:xfrm>
        </p:spPr>
        <p:txBody>
          <a:bodyPr>
            <a:normAutofit fontScale="92500"/>
          </a:bodyPr>
          <a:lstStyle/>
          <a:p>
            <a:r>
              <a:rPr lang="zh-TW" altLang="en-US" dirty="0"/>
              <a:t>「尊者！婆羅門如是言：</a:t>
            </a:r>
            <a:r>
              <a:rPr lang="en-US" altLang="zh-TW" dirty="0"/>
              <a:t>『</a:t>
            </a:r>
            <a:r>
              <a:rPr lang="zh-TW" altLang="en-US" dirty="0"/>
              <a:t>婆羅門種是至上之種族，其他是卑劣之種族也。唯婆羅門白皮膚，其他是黑皮膚；唯婆羅門是純粹，非婆羅門即不然；唯婆羅門真正梵天之子，由其口生；由梵天所生、梵天所造、梵天之相續人也；汝等不得捨棄高貴階級，去親近彼賤種階級之斷髮沙門，賤種之黑人是由我等一族之足所生。如斯不適宜，如斯不適當。</a:t>
            </a:r>
            <a:r>
              <a:rPr lang="zh-TW" altLang="en-US" u="sng" dirty="0"/>
              <a:t>汝等不得捨棄高貴階級，去親近賤種階級之斷髮沙門，賤種之黑人是由我等一族之足所生者。</a:t>
            </a:r>
            <a:r>
              <a:rPr lang="en-US" altLang="zh-TW" dirty="0"/>
              <a:t>』</a:t>
            </a:r>
            <a:r>
              <a:rPr lang="zh-TW" altLang="en-US" dirty="0"/>
              <a:t>尊者！以如斯語，婆羅門對我等，用婆羅門特有之罵詈，充分非難，而不停地罵詈。」</a:t>
            </a:r>
          </a:p>
        </p:txBody>
      </p:sp>
    </p:spTree>
    <p:extLst>
      <p:ext uri="{BB962C8B-B14F-4D97-AF65-F5344CB8AC3E}">
        <p14:creationId xmlns:p14="http://schemas.microsoft.com/office/powerpoint/2010/main" val="6105499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57200" y="404664"/>
            <a:ext cx="8229600" cy="5691336"/>
          </a:xfrm>
        </p:spPr>
        <p:txBody>
          <a:bodyPr>
            <a:normAutofit lnSpcReduction="10000"/>
          </a:bodyPr>
          <a:lstStyle/>
          <a:p>
            <a:r>
              <a:rPr lang="zh-TW" altLang="en-US" dirty="0"/>
              <a:t>「婆悉吒！確實汝等婆羅門，完全忘去往昔之事實，始作如是言：</a:t>
            </a:r>
            <a:r>
              <a:rPr lang="en-US" altLang="zh-TW" dirty="0"/>
              <a:t>『</a:t>
            </a:r>
            <a:r>
              <a:rPr lang="zh-TW" altLang="en-US" u="sng" dirty="0"/>
              <a:t>婆羅門是最上之種族，其他是卑劣種族；唯婆羅門白皮膚，其他是黑皮膚；唯婆羅門是純粹，非婆羅門即不然；唯婆羅門真正梵天之子，由其口生；由梵天所生、梵天所造、梵 </a:t>
            </a:r>
            <a:r>
              <a:rPr lang="en-US" altLang="zh-TW" u="sng" dirty="0"/>
              <a:t>[P.82] </a:t>
            </a:r>
            <a:r>
              <a:rPr lang="zh-TW" altLang="en-US" u="sng" dirty="0"/>
              <a:t>天之相續人也。</a:t>
            </a:r>
            <a:r>
              <a:rPr lang="en-US" altLang="zh-TW" u="sng" dirty="0"/>
              <a:t>』</a:t>
            </a:r>
            <a:r>
              <a:rPr lang="zh-TW" altLang="en-US" u="sng" dirty="0"/>
              <a:t>然，反過來，婆悉吒！婆羅門之女非有經水、懷孕、生子之經驗耶？</a:t>
            </a:r>
            <a:r>
              <a:rPr lang="zh-TW" altLang="en-US" dirty="0"/>
              <a:t>然而，彼等婆羅門實是由胎生，卻作如斯言：</a:t>
            </a:r>
            <a:r>
              <a:rPr lang="en-US" altLang="zh-TW" dirty="0"/>
              <a:t>『</a:t>
            </a:r>
            <a:r>
              <a:rPr lang="zh-TW" altLang="en-US" dirty="0"/>
              <a:t>婆羅門是最上之種族</a:t>
            </a:r>
            <a:r>
              <a:rPr lang="en-US" altLang="zh-TW" dirty="0"/>
              <a:t>……</a:t>
            </a:r>
            <a:r>
              <a:rPr lang="zh-TW" altLang="en-US" dirty="0"/>
              <a:t>乃至</a:t>
            </a:r>
            <a:r>
              <a:rPr lang="en-US" altLang="zh-TW" dirty="0"/>
              <a:t>……</a:t>
            </a:r>
            <a:r>
              <a:rPr lang="zh-TW" altLang="en-US" dirty="0"/>
              <a:t>梵天之相續人也。</a:t>
            </a:r>
            <a:r>
              <a:rPr lang="en-US" altLang="zh-TW" dirty="0"/>
              <a:t>』</a:t>
            </a:r>
            <a:r>
              <a:rPr lang="zh-TW" altLang="en-US" dirty="0"/>
              <a:t>彼等婆羅門，確實語虛言，甚與罵詈而不名譽。</a:t>
            </a:r>
          </a:p>
        </p:txBody>
      </p:sp>
    </p:spTree>
    <p:extLst>
      <p:ext uri="{BB962C8B-B14F-4D97-AF65-F5344CB8AC3E}">
        <p14:creationId xmlns:p14="http://schemas.microsoft.com/office/powerpoint/2010/main" val="33750982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a:xfrm>
            <a:off x="457200" y="1484784"/>
            <a:ext cx="8229600" cy="4687733"/>
          </a:xfrm>
        </p:spPr>
        <p:txBody>
          <a:bodyPr>
            <a:normAutofit fontScale="77500" lnSpcReduction="20000"/>
          </a:bodyPr>
          <a:lstStyle/>
          <a:p>
            <a:pPr marL="0" indent="0">
              <a:buNone/>
            </a:pPr>
            <a:r>
              <a:rPr lang="zh-CN" altLang="en-US" smtClean="0">
                <a:latin typeface="標楷體"/>
                <a:ea typeface="標楷體"/>
              </a:rPr>
              <a:t>探討的議題：</a:t>
            </a:r>
            <a:endParaRPr lang="en-US" altLang="zh-CN" smtClean="0">
              <a:latin typeface="標楷體"/>
              <a:ea typeface="標楷體"/>
            </a:endParaRPr>
          </a:p>
          <a:p>
            <a:r>
              <a:rPr lang="zh-CN" altLang="en-US" smtClean="0">
                <a:latin typeface="標楷體"/>
                <a:ea typeface="標楷體"/>
              </a:rPr>
              <a:t>宗教的社會影響與責任</a:t>
            </a:r>
            <a:endParaRPr lang="en-US" altLang="zh-CN" smtClean="0">
              <a:latin typeface="標楷體"/>
              <a:ea typeface="標楷體"/>
            </a:endParaRPr>
          </a:p>
          <a:p>
            <a:r>
              <a:rPr lang="zh-CN" altLang="en-US" smtClean="0">
                <a:latin typeface="標楷體"/>
                <a:ea typeface="標楷體"/>
              </a:rPr>
              <a:t>人間佛教的任務</a:t>
            </a:r>
            <a:endParaRPr lang="en-US" altLang="zh-CN" smtClean="0">
              <a:latin typeface="標楷體"/>
              <a:ea typeface="標楷體"/>
            </a:endParaRPr>
          </a:p>
          <a:p>
            <a:pPr lvl="1"/>
            <a:r>
              <a:rPr lang="zh-CN" altLang="en-US" smtClean="0">
                <a:latin typeface="標楷體"/>
                <a:ea typeface="標楷體"/>
              </a:rPr>
              <a:t>眾生的度化</a:t>
            </a:r>
            <a:endParaRPr lang="en-US" altLang="zh-CN" smtClean="0">
              <a:latin typeface="標楷體"/>
              <a:ea typeface="標楷體"/>
            </a:endParaRPr>
          </a:p>
          <a:p>
            <a:pPr lvl="1"/>
            <a:r>
              <a:rPr lang="zh-CN" altLang="en-US" smtClean="0">
                <a:solidFill>
                  <a:srgbClr val="FFFF00"/>
                </a:solidFill>
                <a:latin typeface="標楷體"/>
                <a:ea typeface="標楷體"/>
              </a:rPr>
              <a:t>人間淨土的建設</a:t>
            </a:r>
            <a:r>
              <a:rPr lang="en-US" altLang="zh-CN">
                <a:solidFill>
                  <a:srgbClr val="FFFF00"/>
                </a:solidFill>
                <a:latin typeface="標楷體"/>
                <a:ea typeface="標楷體"/>
              </a:rPr>
              <a:t>(</a:t>
            </a:r>
            <a:r>
              <a:rPr lang="en-US" altLang="zh-CN" smtClean="0">
                <a:latin typeface="標楷體"/>
                <a:ea typeface="標楷體"/>
              </a:rPr>
              <a:t>A Better Society A Better World)</a:t>
            </a:r>
          </a:p>
          <a:p>
            <a:pPr lvl="2"/>
            <a:r>
              <a:rPr lang="zh-CN" altLang="en-US" smtClean="0">
                <a:latin typeface="標楷體"/>
                <a:ea typeface="標楷體"/>
              </a:rPr>
              <a:t>淨土建立了嗎？有建立淨土的一天嗎？誰能讓所有眾生共同建立人間淨土？</a:t>
            </a:r>
            <a:endParaRPr lang="en-US" altLang="zh-CN" smtClean="0">
              <a:latin typeface="標楷體"/>
              <a:ea typeface="標楷體"/>
            </a:endParaRPr>
          </a:p>
          <a:p>
            <a:pPr lvl="2"/>
            <a:r>
              <a:rPr lang="zh-CN" altLang="en-US" smtClean="0">
                <a:latin typeface="標楷體"/>
                <a:ea typeface="標楷體"/>
              </a:rPr>
              <a:t>什麼是比較好的社會？封建社會？天子？印度種姓制度社會？美國黑奴社會？民主？都不好？沒差別？</a:t>
            </a:r>
            <a:endParaRPr lang="en-US" altLang="zh-CN" smtClean="0">
              <a:latin typeface="標楷體"/>
              <a:ea typeface="標楷體"/>
            </a:endParaRPr>
          </a:p>
          <a:p>
            <a:pPr lvl="2"/>
            <a:r>
              <a:rPr lang="zh-CN" altLang="en-US" smtClean="0">
                <a:latin typeface="標楷體"/>
                <a:ea typeface="標楷體"/>
              </a:rPr>
              <a:t>現代社會的問題？環境？平等？正義？宗教的社會責任？</a:t>
            </a:r>
            <a:endParaRPr lang="en-US" altLang="zh-CN" smtClean="0">
              <a:latin typeface="標楷體"/>
              <a:ea typeface="標楷體"/>
            </a:endParaRPr>
          </a:p>
          <a:p>
            <a:pPr lvl="1"/>
            <a:r>
              <a:rPr lang="zh-CN" altLang="en-US" smtClean="0">
                <a:latin typeface="標楷體"/>
                <a:ea typeface="標楷體"/>
              </a:rPr>
              <a:t>建設人間淨土的思想路徑：</a:t>
            </a:r>
            <a:endParaRPr lang="en-US" altLang="zh-CN" smtClean="0">
              <a:latin typeface="標楷體"/>
              <a:ea typeface="標楷體"/>
            </a:endParaRPr>
          </a:p>
          <a:p>
            <a:pPr lvl="2"/>
            <a:r>
              <a:rPr lang="zh-CN" altLang="en-US" smtClean="0">
                <a:latin typeface="標楷體"/>
                <a:ea typeface="標楷體"/>
              </a:rPr>
              <a:t>「唯心」</a:t>
            </a:r>
            <a:r>
              <a:rPr lang="en-US" altLang="zh-CN" smtClean="0">
                <a:latin typeface="標楷體"/>
                <a:ea typeface="標楷體"/>
              </a:rPr>
              <a:t>--- </a:t>
            </a:r>
            <a:r>
              <a:rPr lang="zh-CN" altLang="en-US" smtClean="0">
                <a:latin typeface="標楷體"/>
                <a:ea typeface="標楷體"/>
              </a:rPr>
              <a:t>出世（脫離三界輪迴究竟）</a:t>
            </a:r>
            <a:endParaRPr lang="en-US" altLang="zh-CN" smtClean="0">
              <a:latin typeface="標楷體"/>
              <a:ea typeface="標楷體"/>
            </a:endParaRPr>
          </a:p>
          <a:p>
            <a:pPr lvl="2"/>
            <a:r>
              <a:rPr lang="zh-CN" altLang="en-US" smtClean="0">
                <a:latin typeface="標楷體"/>
                <a:ea typeface="標楷體"/>
              </a:rPr>
              <a:t>「倫理」</a:t>
            </a:r>
            <a:r>
              <a:rPr lang="en-US" altLang="zh-CN" smtClean="0">
                <a:latin typeface="標楷體"/>
                <a:ea typeface="標楷體"/>
              </a:rPr>
              <a:t>--- </a:t>
            </a:r>
            <a:r>
              <a:rPr lang="zh-CN" altLang="en-US" smtClean="0">
                <a:latin typeface="標楷體"/>
                <a:ea typeface="標楷體"/>
              </a:rPr>
              <a:t>出世（</a:t>
            </a:r>
            <a:r>
              <a:rPr lang="zh-CN" altLang="en-US">
                <a:latin typeface="標楷體"/>
                <a:ea typeface="標楷體"/>
              </a:rPr>
              <a:t>脫離三界輪迴</a:t>
            </a:r>
            <a:r>
              <a:rPr lang="zh-CN" altLang="en-US" smtClean="0">
                <a:latin typeface="標楷體"/>
                <a:ea typeface="標楷體"/>
              </a:rPr>
              <a:t>究竟）</a:t>
            </a:r>
            <a:endParaRPr lang="en-US" altLang="zh-CN" smtClean="0">
              <a:latin typeface="標楷體"/>
              <a:ea typeface="標楷體"/>
            </a:endParaRPr>
          </a:p>
          <a:p>
            <a:pPr lvl="2"/>
            <a:r>
              <a:rPr lang="zh-CN" altLang="en-US" smtClean="0">
                <a:solidFill>
                  <a:srgbClr val="FFFF00"/>
                </a:solidFill>
                <a:latin typeface="標楷體"/>
                <a:ea typeface="標楷體"/>
              </a:rPr>
              <a:t>「制度」</a:t>
            </a:r>
            <a:r>
              <a:rPr lang="en-US" altLang="zh-CN" smtClean="0">
                <a:solidFill>
                  <a:srgbClr val="FFFF00"/>
                </a:solidFill>
                <a:latin typeface="標楷體"/>
                <a:ea typeface="標楷體"/>
              </a:rPr>
              <a:t>--- </a:t>
            </a:r>
            <a:r>
              <a:rPr lang="zh-CN" altLang="en-US" smtClean="0">
                <a:solidFill>
                  <a:srgbClr val="FFFF00"/>
                </a:solidFill>
                <a:latin typeface="標楷體"/>
                <a:ea typeface="標楷體"/>
              </a:rPr>
              <a:t>入世（在三界中不究竟）</a:t>
            </a:r>
            <a:endParaRPr lang="en-US" altLang="zh-CN" smtClean="0">
              <a:solidFill>
                <a:srgbClr val="FFFF00"/>
              </a:solidFill>
              <a:latin typeface="標楷體"/>
              <a:ea typeface="標楷體"/>
            </a:endParaRPr>
          </a:p>
          <a:p>
            <a:r>
              <a:rPr lang="zh-CN" altLang="en-US" smtClean="0">
                <a:latin typeface="標楷體"/>
                <a:ea typeface="標楷體"/>
              </a:rPr>
              <a:t>經典：</a:t>
            </a:r>
            <a:r>
              <a:rPr lang="en-US" altLang="zh-CN" smtClean="0">
                <a:latin typeface="標楷體"/>
                <a:ea typeface="標楷體"/>
              </a:rPr>
              <a:t>《</a:t>
            </a:r>
            <a:r>
              <a:rPr lang="zh-CN" altLang="en-US" smtClean="0">
                <a:latin typeface="標楷體"/>
                <a:ea typeface="標楷體"/>
              </a:rPr>
              <a:t>維摩詰經</a:t>
            </a:r>
            <a:r>
              <a:rPr lang="en-US" altLang="zh-CN" smtClean="0">
                <a:latin typeface="標楷體"/>
                <a:ea typeface="標楷體"/>
              </a:rPr>
              <a:t>》《</a:t>
            </a:r>
            <a:r>
              <a:rPr lang="zh-CN" altLang="en-US" smtClean="0">
                <a:latin typeface="標楷體"/>
                <a:ea typeface="標楷體"/>
              </a:rPr>
              <a:t>轉輪聖王獅子吼經</a:t>
            </a:r>
            <a:r>
              <a:rPr lang="en-US" altLang="zh-CN" smtClean="0">
                <a:latin typeface="標楷體"/>
                <a:ea typeface="標楷體"/>
              </a:rPr>
              <a:t>》《</a:t>
            </a:r>
            <a:r>
              <a:rPr lang="zh-CN" altLang="en-US" smtClean="0">
                <a:latin typeface="標楷體"/>
                <a:ea typeface="標楷體"/>
              </a:rPr>
              <a:t>善生經</a:t>
            </a:r>
            <a:r>
              <a:rPr lang="en-US" altLang="zh-CN" smtClean="0">
                <a:latin typeface="標楷體"/>
                <a:ea typeface="標楷體"/>
              </a:rPr>
              <a:t>》《</a:t>
            </a:r>
            <a:r>
              <a:rPr lang="zh-CN" altLang="en-US" smtClean="0">
                <a:latin typeface="標楷體"/>
                <a:ea typeface="標楷體"/>
              </a:rPr>
              <a:t>起世本因經</a:t>
            </a:r>
            <a:r>
              <a:rPr lang="en-US" altLang="zh-CN" smtClean="0">
                <a:latin typeface="標楷體"/>
                <a:ea typeface="標楷體"/>
              </a:rPr>
              <a:t>》《</a:t>
            </a:r>
            <a:r>
              <a:rPr lang="zh-CN" altLang="en-US" smtClean="0">
                <a:latin typeface="標楷體"/>
                <a:ea typeface="標楷體"/>
              </a:rPr>
              <a:t>大般涅槃經</a:t>
            </a:r>
            <a:r>
              <a:rPr lang="en-US" altLang="zh-CN" smtClean="0">
                <a:latin typeface="標楷體"/>
                <a:ea typeface="標楷體"/>
              </a:rPr>
              <a:t>》</a:t>
            </a:r>
            <a:r>
              <a:rPr lang="zh-CN" altLang="en-US" smtClean="0">
                <a:latin typeface="標楷體"/>
                <a:ea typeface="標楷體"/>
              </a:rPr>
              <a:t>等</a:t>
            </a:r>
            <a:endParaRPr lang="en-US" altLang="zh-CN">
              <a:latin typeface="標楷體"/>
              <a:ea typeface="標楷體"/>
            </a:endParaRPr>
          </a:p>
          <a:p>
            <a:pPr lvl="2"/>
            <a:endParaRPr lang="zh-TW" altLang="en-US"/>
          </a:p>
        </p:txBody>
      </p:sp>
    </p:spTree>
    <p:extLst>
      <p:ext uri="{BB962C8B-B14F-4D97-AF65-F5344CB8AC3E}">
        <p14:creationId xmlns:p14="http://schemas.microsoft.com/office/powerpoint/2010/main" val="3058027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57200" y="548680"/>
            <a:ext cx="8229600" cy="5547320"/>
          </a:xfrm>
        </p:spPr>
        <p:txBody>
          <a:bodyPr/>
          <a:lstStyle/>
          <a:p>
            <a:r>
              <a:rPr lang="zh-TW" altLang="en-US" dirty="0"/>
              <a:t>婆悉吒！或</a:t>
            </a:r>
            <a:r>
              <a:rPr lang="zh-TW" altLang="en-US" u="sng" dirty="0"/>
              <a:t>經過相當長久時期之後，此世界有轉起</a:t>
            </a:r>
            <a:r>
              <a:rPr lang="zh-TW" altLang="en-US" dirty="0"/>
              <a:t>。此世界轉起之時，大部份之有情生於光音天，而彼等住於彼處，於意所成，以喜為食，自放光明，飛於虛空，保其光輝，長久時期之間，維</a:t>
            </a:r>
            <a:r>
              <a:rPr lang="zh-TW" altLang="en-US" dirty="0" smtClean="0"/>
              <a:t>續如是</a:t>
            </a:r>
            <a:r>
              <a:rPr lang="zh-TW" altLang="en-US" dirty="0"/>
              <a:t>之狀態</a:t>
            </a:r>
            <a:r>
              <a:rPr lang="en-US" altLang="zh-TW" dirty="0"/>
              <a:t>〕</a:t>
            </a:r>
            <a:r>
              <a:rPr lang="zh-TW" altLang="en-US" dirty="0"/>
              <a:t>。婆悉吒！又經過相當長久之時期後，此世界有轉起。此世界</a:t>
            </a:r>
            <a:r>
              <a:rPr lang="zh-TW" altLang="en-US" dirty="0" smtClean="0"/>
              <a:t>轉迴之時</a:t>
            </a:r>
            <a:r>
              <a:rPr lang="zh-TW" altLang="en-US" dirty="0"/>
              <a:t>，大部份之有情，捨棄光音天之生存，復歸 </a:t>
            </a:r>
            <a:r>
              <a:rPr lang="zh-TW" altLang="en-US" dirty="0" smtClean="0"/>
              <a:t>於此</a:t>
            </a:r>
            <a:r>
              <a:rPr lang="zh-TW" altLang="en-US" dirty="0"/>
              <a:t>世。而彼等於意所成，以喜為食，自放光明，飛於虛空，保其光輝，長久時期之間，維續</a:t>
            </a:r>
            <a:r>
              <a:rPr lang="en-US" altLang="zh-TW" dirty="0"/>
              <a:t>〔</a:t>
            </a:r>
            <a:r>
              <a:rPr lang="zh-TW" altLang="en-US" dirty="0"/>
              <a:t>如是之狀態</a:t>
            </a:r>
            <a:r>
              <a:rPr lang="en-US" altLang="zh-TW" dirty="0"/>
              <a:t>〕</a:t>
            </a:r>
            <a:r>
              <a:rPr lang="zh-TW" altLang="en-US" dirty="0"/>
              <a:t>。</a:t>
            </a:r>
          </a:p>
        </p:txBody>
      </p:sp>
    </p:spTree>
    <p:extLst>
      <p:ext uri="{BB962C8B-B14F-4D97-AF65-F5344CB8AC3E}">
        <p14:creationId xmlns:p14="http://schemas.microsoft.com/office/powerpoint/2010/main" val="25438447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57200" y="260648"/>
            <a:ext cx="8229600" cy="5835352"/>
          </a:xfrm>
        </p:spPr>
        <p:txBody>
          <a:bodyPr>
            <a:normAutofit fontScale="77500" lnSpcReduction="20000"/>
          </a:bodyPr>
          <a:lstStyle/>
          <a:p>
            <a:r>
              <a:rPr lang="zh-TW" altLang="en-US" dirty="0"/>
              <a:t>然，婆悉吒！其時，</a:t>
            </a:r>
            <a:r>
              <a:rPr lang="zh-TW" altLang="en-US" u="sng" dirty="0"/>
              <a:t>萬物皆成為水，黑暗而不見物，日月不現，星宿不顯，晝夜不分，日月之黑分，白分不分明，無年之季節，無男女之別，萬物唯是萬物而已</a:t>
            </a:r>
            <a:r>
              <a:rPr lang="zh-TW" altLang="en-US" dirty="0"/>
              <a:t>。於彼等萬物，或經過相當長時期後，甘美之地味，周徧於水中。猶如煮沸之牛乳粥，將冷於表面生泡，而現出</a:t>
            </a:r>
            <a:r>
              <a:rPr lang="en-US" altLang="zh-TW" dirty="0"/>
              <a:t>〔</a:t>
            </a:r>
            <a:r>
              <a:rPr lang="zh-TW" altLang="en-US" dirty="0"/>
              <a:t>大地</a:t>
            </a:r>
            <a:r>
              <a:rPr lang="en-US" altLang="zh-TW" dirty="0"/>
              <a:t>〕</a:t>
            </a:r>
            <a:r>
              <a:rPr lang="zh-TW" altLang="en-US" dirty="0"/>
              <a:t>。彼地色具、香具、味具也。恰如有完全之醍醐，或如呈現純粹乳酥之色，又如混入蜂蜜之味</a:t>
            </a:r>
            <a:r>
              <a:rPr lang="zh-TW" altLang="en-US" dirty="0" smtClean="0"/>
              <a:t>。</a:t>
            </a:r>
            <a:endParaRPr lang="en-US" altLang="zh-TW" dirty="0" smtClean="0"/>
          </a:p>
          <a:p>
            <a:r>
              <a:rPr lang="zh-TW" altLang="en-US" dirty="0"/>
              <a:t>婆悉吒！</a:t>
            </a:r>
            <a:r>
              <a:rPr lang="zh-TW" altLang="en-US" u="sng" dirty="0"/>
              <a:t>其時，或有貪欲性質者，言：</a:t>
            </a:r>
            <a:r>
              <a:rPr lang="en-US" altLang="zh-TW" u="sng" dirty="0"/>
              <a:t>『</a:t>
            </a:r>
            <a:r>
              <a:rPr lang="zh-TW" altLang="en-US" u="sng" dirty="0"/>
              <a:t>嗚呼！此是如何之物？</a:t>
            </a:r>
            <a:r>
              <a:rPr lang="en-US" altLang="zh-TW" u="sng" dirty="0"/>
              <a:t>』</a:t>
            </a:r>
            <a:r>
              <a:rPr lang="zh-TW" altLang="en-US" dirty="0"/>
              <a:t>以指嚐甘美之地味。</a:t>
            </a:r>
            <a:r>
              <a:rPr lang="en-US" altLang="zh-TW" dirty="0"/>
              <a:t>〔</a:t>
            </a:r>
            <a:r>
              <a:rPr lang="zh-TW" altLang="en-US" dirty="0"/>
              <a:t>再三</a:t>
            </a:r>
            <a:r>
              <a:rPr lang="en-US" altLang="zh-TW" dirty="0"/>
              <a:t>〕</a:t>
            </a:r>
            <a:r>
              <a:rPr lang="zh-TW" altLang="en-US" dirty="0"/>
              <a:t>以指嚐甘美之地味，轉而被甘美所誘，於身滲出欲望，婆悉吒！其他者等亦倣彼，以指嚐試甘美之地味，</a:t>
            </a:r>
            <a:r>
              <a:rPr lang="en-US" altLang="zh-TW" dirty="0"/>
              <a:t>〔</a:t>
            </a:r>
            <a:r>
              <a:rPr lang="zh-TW" altLang="en-US" dirty="0"/>
              <a:t>再三</a:t>
            </a:r>
            <a:r>
              <a:rPr lang="en-US" altLang="zh-TW" dirty="0"/>
              <a:t>〕</a:t>
            </a:r>
            <a:r>
              <a:rPr lang="zh-TW" altLang="en-US" dirty="0"/>
              <a:t>嚐試甘美之地味，轉而被甘美所誘，於身滲出欲望，婆悉吒！其時，彼者等，以手掬甘美之地味，始恣意食之。婆悉吒！ </a:t>
            </a:r>
            <a:r>
              <a:rPr lang="zh-TW" altLang="en-US" dirty="0" smtClean="0"/>
              <a:t>爾</a:t>
            </a:r>
            <a:r>
              <a:rPr lang="zh-TW" altLang="en-US" dirty="0"/>
              <a:t>來，</a:t>
            </a:r>
            <a:r>
              <a:rPr lang="zh-TW" altLang="en-US" u="sng" dirty="0"/>
              <a:t>彼等由手掬甘美之地味，始恣意食之，彼等自放光明漸漸轉薄，由自放光明漸轉薄而日月顯現，由日月之顯現而星宿亦顯現，由星宿之顯現而知晝夜之區別，</a:t>
            </a:r>
            <a:r>
              <a:rPr lang="zh-TW" altLang="en-US" dirty="0"/>
              <a:t>由知晝夜之區別而知日月之黑白，由知日月之黑分白分，則年及季節顯現。婆悉吒！如是，如此世間再</a:t>
            </a:r>
            <a:r>
              <a:rPr lang="zh-TW" altLang="en-US" dirty="0" smtClean="0"/>
              <a:t>轉迴。</a:t>
            </a:r>
            <a:endParaRPr lang="zh-TW" altLang="en-US" dirty="0"/>
          </a:p>
        </p:txBody>
      </p:sp>
    </p:spTree>
    <p:extLst>
      <p:ext uri="{BB962C8B-B14F-4D97-AF65-F5344CB8AC3E}">
        <p14:creationId xmlns:p14="http://schemas.microsoft.com/office/powerpoint/2010/main" val="24379887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57200" y="404664"/>
            <a:ext cx="8229600" cy="5691336"/>
          </a:xfrm>
        </p:spPr>
        <p:txBody>
          <a:bodyPr>
            <a:normAutofit fontScale="85000" lnSpcReduction="10000"/>
          </a:bodyPr>
          <a:lstStyle/>
          <a:p>
            <a:r>
              <a:rPr lang="zh-TW" altLang="en-US" dirty="0"/>
              <a:t>然，婆悉吒！彼等食甘美之地味，以此為食糧，以此為滋養，</a:t>
            </a:r>
            <a:r>
              <a:rPr lang="en-US" altLang="zh-TW" dirty="0"/>
              <a:t>〔</a:t>
            </a:r>
            <a:r>
              <a:rPr lang="zh-TW" altLang="en-US" dirty="0"/>
              <a:t>此狀態</a:t>
            </a:r>
            <a:r>
              <a:rPr lang="en-US" altLang="zh-TW" dirty="0"/>
              <a:t>〕</a:t>
            </a:r>
            <a:r>
              <a:rPr lang="zh-TW" altLang="en-US" dirty="0"/>
              <a:t>長久繼續。婆悉吒！</a:t>
            </a:r>
            <a:r>
              <a:rPr lang="zh-TW" altLang="en-US" u="sng" dirty="0"/>
              <a:t>由彼等食甘美之地味，以此為食糧，以此為滋養，</a:t>
            </a:r>
            <a:r>
              <a:rPr lang="en-US" altLang="zh-TW" u="sng" dirty="0"/>
              <a:t>〔</a:t>
            </a:r>
            <a:r>
              <a:rPr lang="zh-TW" altLang="en-US" u="sng" dirty="0"/>
              <a:t>此狀態</a:t>
            </a:r>
            <a:r>
              <a:rPr lang="en-US" altLang="zh-TW" u="sng" dirty="0"/>
              <a:t>〕</a:t>
            </a:r>
            <a:r>
              <a:rPr lang="zh-TW" altLang="en-US" u="sng" dirty="0"/>
              <a:t>長久繼續之間，可見彼等之身漸益堅固而起容貌之變化。或者容貌為美，或者為醜；</a:t>
            </a:r>
            <a:r>
              <a:rPr lang="zh-TW" altLang="en-US" dirty="0"/>
              <a:t>美者欺侮醜者，思惟：</a:t>
            </a:r>
            <a:r>
              <a:rPr lang="en-US" altLang="zh-TW" dirty="0"/>
              <a:t>『</a:t>
            </a:r>
            <a:r>
              <a:rPr lang="zh-TW" altLang="en-US" dirty="0"/>
              <a:t>我等比彼等美，彼等比我等醜。</a:t>
            </a:r>
            <a:r>
              <a:rPr lang="en-US" altLang="zh-TW" dirty="0"/>
              <a:t>』</a:t>
            </a:r>
            <a:r>
              <a:rPr lang="zh-TW" altLang="en-US" dirty="0"/>
              <a:t>而且彼等恃憑</a:t>
            </a:r>
            <a:r>
              <a:rPr lang="zh-TW" altLang="en-US" u="sng" dirty="0"/>
              <a:t>自己之美而生憍慢，如是，消失甘美之地味。由甘美地味之消失，</a:t>
            </a:r>
            <a:r>
              <a:rPr lang="zh-TW" altLang="en-US" dirty="0"/>
              <a:t>彼等集合，集合已，慟哭而言：</a:t>
            </a:r>
            <a:r>
              <a:rPr lang="en-US" altLang="zh-TW" u="sng" dirty="0"/>
              <a:t>『</a:t>
            </a:r>
            <a:r>
              <a:rPr lang="zh-TW" altLang="en-US" u="sng" dirty="0"/>
              <a:t>嗚呼！美味</a:t>
            </a:r>
            <a:r>
              <a:rPr lang="en-US" altLang="zh-TW" u="sng" dirty="0"/>
              <a:t>……</a:t>
            </a:r>
            <a:r>
              <a:rPr lang="zh-TW" altLang="en-US" u="sng" dirty="0"/>
              <a:t>嗚呼！美味</a:t>
            </a:r>
            <a:r>
              <a:rPr lang="en-US" altLang="zh-TW" u="sng" dirty="0"/>
              <a:t>……』</a:t>
            </a:r>
            <a:r>
              <a:rPr lang="zh-TW" altLang="en-US" u="sng" dirty="0"/>
              <a:t>。今日，當眾人獲得甘美之味，曰：</a:t>
            </a:r>
            <a:r>
              <a:rPr lang="en-US" altLang="zh-TW" u="sng" dirty="0"/>
              <a:t>『</a:t>
            </a:r>
            <a:r>
              <a:rPr lang="zh-TW" altLang="en-US" u="sng" dirty="0"/>
              <a:t>嗚呼！美味</a:t>
            </a:r>
            <a:r>
              <a:rPr lang="en-US" altLang="zh-TW" u="sng" dirty="0"/>
              <a:t>……</a:t>
            </a:r>
            <a:r>
              <a:rPr lang="zh-TW" altLang="en-US" u="sng" dirty="0"/>
              <a:t>嗚呼</a:t>
            </a:r>
            <a:r>
              <a:rPr lang="en-US" altLang="zh-TW" u="sng" dirty="0"/>
              <a:t>……</a:t>
            </a:r>
            <a:r>
              <a:rPr lang="zh-TW" altLang="en-US" u="sng" dirty="0"/>
              <a:t>美味</a:t>
            </a:r>
            <a:r>
              <a:rPr lang="en-US" altLang="zh-TW" u="sng" dirty="0"/>
              <a:t>……』</a:t>
            </a:r>
            <a:r>
              <a:rPr lang="zh-TW" altLang="en-US" u="sng" dirty="0"/>
              <a:t>。眾人只是重復過去之辭句而不知其本義矣</a:t>
            </a:r>
            <a:r>
              <a:rPr lang="zh-TW" altLang="en-US" u="sng" dirty="0" smtClean="0"/>
              <a:t>。</a:t>
            </a:r>
            <a:endParaRPr lang="en-US" altLang="zh-TW" u="sng" dirty="0" smtClean="0"/>
          </a:p>
          <a:p>
            <a:r>
              <a:rPr lang="zh-TW" altLang="en-US" dirty="0"/>
              <a:t>婆悉吒！其時，眾人開始食蔓草；而且彼食此</a:t>
            </a:r>
            <a:r>
              <a:rPr lang="en-US" altLang="zh-TW" dirty="0"/>
              <a:t>……〔</a:t>
            </a:r>
            <a:r>
              <a:rPr lang="zh-TW" altLang="en-US" dirty="0"/>
              <a:t>乃至</a:t>
            </a:r>
            <a:r>
              <a:rPr lang="en-US" altLang="zh-TW" dirty="0"/>
              <a:t>〕……</a:t>
            </a:r>
            <a:r>
              <a:rPr lang="zh-TW" altLang="en-US" dirty="0"/>
              <a:t>眾人只是重復過去之辭句而不知其本義矣。</a:t>
            </a:r>
          </a:p>
        </p:txBody>
      </p:sp>
    </p:spTree>
    <p:extLst>
      <p:ext uri="{BB962C8B-B14F-4D97-AF65-F5344CB8AC3E}">
        <p14:creationId xmlns:p14="http://schemas.microsoft.com/office/powerpoint/2010/main" val="180385905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57200" y="260648"/>
            <a:ext cx="8229600" cy="6192688"/>
          </a:xfrm>
        </p:spPr>
        <p:txBody>
          <a:bodyPr>
            <a:normAutofit fontScale="77500" lnSpcReduction="20000"/>
          </a:bodyPr>
          <a:lstStyle/>
          <a:p>
            <a:r>
              <a:rPr lang="zh-TW" altLang="en-US" dirty="0"/>
              <a:t>婆悉吒！其時，彼蔓草消失之時，此等之人，</a:t>
            </a:r>
            <a:r>
              <a:rPr lang="zh-TW" altLang="en-US" u="sng" dirty="0"/>
              <a:t>不耕作而熟米出現；此無糠、無殼、有佳香、肌身細。</a:t>
            </a:r>
            <a:r>
              <a:rPr lang="zh-TW" altLang="en-US" dirty="0"/>
              <a:t>晚上，以此為晚食，持回家者，至早上再生長而熟</a:t>
            </a:r>
            <a:r>
              <a:rPr lang="en-US" altLang="zh-TW" dirty="0"/>
              <a:t>〔</a:t>
            </a:r>
            <a:r>
              <a:rPr lang="zh-TW" altLang="en-US" dirty="0"/>
              <a:t>如舊</a:t>
            </a:r>
            <a:r>
              <a:rPr lang="en-US" altLang="zh-TW" dirty="0"/>
              <a:t>〕</a:t>
            </a:r>
            <a:r>
              <a:rPr lang="zh-TW" altLang="en-US" dirty="0"/>
              <a:t>，早上以此為早餐，持回家者，至晚上再生長而熟</a:t>
            </a:r>
            <a:r>
              <a:rPr lang="en-US" altLang="zh-TW" dirty="0"/>
              <a:t>〔</a:t>
            </a:r>
            <a:r>
              <a:rPr lang="zh-TW" altLang="en-US" dirty="0"/>
              <a:t>如舊</a:t>
            </a:r>
            <a:r>
              <a:rPr lang="en-US" altLang="zh-TW" dirty="0"/>
              <a:t>〕</a:t>
            </a:r>
            <a:r>
              <a:rPr lang="zh-TW" altLang="en-US" dirty="0"/>
              <a:t>，不見有切痕。婆悉吒！以其時，此等之人，不耕作而食熟米，以此為食糧，以此為滋養，</a:t>
            </a:r>
            <a:r>
              <a:rPr lang="en-US" altLang="zh-TW" dirty="0"/>
              <a:t>〔</a:t>
            </a:r>
            <a:r>
              <a:rPr lang="zh-TW" altLang="en-US" dirty="0"/>
              <a:t>此狀態</a:t>
            </a:r>
            <a:r>
              <a:rPr lang="en-US" altLang="zh-TW" dirty="0"/>
              <a:t>〕</a:t>
            </a:r>
            <a:r>
              <a:rPr lang="zh-TW" altLang="en-US" dirty="0"/>
              <a:t>長久繼續。婆悉吒！此等之人，由不耕作而食熟米，以此為食糧，以此為滋養，</a:t>
            </a:r>
            <a:r>
              <a:rPr lang="en-US" altLang="zh-TW" dirty="0"/>
              <a:t>〔</a:t>
            </a:r>
            <a:r>
              <a:rPr lang="zh-TW" altLang="en-US" dirty="0"/>
              <a:t>此狀態</a:t>
            </a:r>
            <a:r>
              <a:rPr lang="en-US" altLang="zh-TW" dirty="0"/>
              <a:t>〕</a:t>
            </a:r>
            <a:r>
              <a:rPr lang="zh-TW" altLang="en-US" dirty="0"/>
              <a:t>長久繼續之間，彼等有情之身體，漸益堅固，容貌之變化甚顯著，女子現女子之相，男子現男子之相。而且女子實積極地思慕男子，男子亦同思慕女子。各各互相思慕而 </a:t>
            </a:r>
            <a:r>
              <a:rPr lang="en-US" altLang="zh-TW" dirty="0"/>
              <a:t>[P.89] </a:t>
            </a:r>
            <a:r>
              <a:rPr lang="zh-TW" altLang="en-US" dirty="0"/>
              <a:t>生欲情，戀慕而身焦，遂由戀慕而行交會。婆悉吒！其時，</a:t>
            </a:r>
            <a:r>
              <a:rPr lang="zh-TW" altLang="en-US" u="sng" dirty="0"/>
              <a:t>其他人見彼行交會，或者投泥，或者提灰，或者投牛糞而言：</a:t>
            </a:r>
            <a:r>
              <a:rPr lang="en-US" altLang="zh-TW" u="sng" dirty="0"/>
              <a:t>『</a:t>
            </a:r>
            <a:r>
              <a:rPr lang="zh-TW" altLang="en-US" u="sng" dirty="0"/>
              <a:t>滅矣！污穢者！滅矣！污穢者！眾人何可對他人作如是事？</a:t>
            </a:r>
            <a:r>
              <a:rPr lang="en-US" altLang="zh-TW" u="sng" dirty="0"/>
              <a:t>』</a:t>
            </a:r>
            <a:r>
              <a:rPr lang="zh-TW" altLang="en-US" u="sng" dirty="0"/>
              <a:t>正如今日，當某些地方尚有追放新娘，或投泥、投灰、投牛糞。眾人只是順從過去之慣例而不知其本義矣</a:t>
            </a:r>
            <a:r>
              <a:rPr lang="zh-TW" altLang="en-US" u="sng" dirty="0" smtClean="0"/>
              <a:t>。</a:t>
            </a:r>
            <a:r>
              <a:rPr lang="zh-TW" altLang="en-US" dirty="0"/>
              <a:t>婆悉吒！</a:t>
            </a:r>
            <a:r>
              <a:rPr lang="zh-TW" altLang="en-US" u="sng" dirty="0">
                <a:solidFill>
                  <a:srgbClr val="FFFF00"/>
                </a:solidFill>
              </a:rPr>
              <a:t>於其時認為不道德者，今認為是道德</a:t>
            </a:r>
            <a:r>
              <a:rPr lang="zh-TW" altLang="en-US" u="sng" dirty="0" smtClean="0">
                <a:solidFill>
                  <a:srgbClr val="FFFF00"/>
                </a:solidFill>
              </a:rPr>
              <a:t>；</a:t>
            </a:r>
            <a:r>
              <a:rPr lang="zh-TW" altLang="en-US" dirty="0"/>
              <a:t>婆悉吒！其時，行交會之人，於一月或二月之間，不許准入村鎮</a:t>
            </a:r>
            <a:r>
              <a:rPr lang="zh-TW" altLang="en-US" dirty="0" smtClean="0"/>
              <a:t>。</a:t>
            </a:r>
            <a:endParaRPr lang="zh-TW" altLang="en-US" dirty="0"/>
          </a:p>
        </p:txBody>
      </p:sp>
    </p:spTree>
    <p:extLst>
      <p:ext uri="{BB962C8B-B14F-4D97-AF65-F5344CB8AC3E}">
        <p14:creationId xmlns:p14="http://schemas.microsoft.com/office/powerpoint/2010/main" val="103951011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57200" y="332656"/>
            <a:ext cx="8229600" cy="5763344"/>
          </a:xfrm>
        </p:spPr>
        <p:txBody>
          <a:bodyPr>
            <a:normAutofit fontScale="77500" lnSpcReduction="20000"/>
          </a:bodyPr>
          <a:lstStyle/>
          <a:p>
            <a:r>
              <a:rPr lang="zh-TW" altLang="en-US" dirty="0"/>
              <a:t>婆悉吒！其時，彼等人，因其不道德而招致激烈非難，彼眾人為隱蔽其不道德而入小屋。</a:t>
            </a:r>
          </a:p>
          <a:p>
            <a:r>
              <a:rPr lang="zh-TW" altLang="en-US" dirty="0"/>
              <a:t>婆悉吒！由此，</a:t>
            </a:r>
            <a:r>
              <a:rPr lang="zh-TW" altLang="en-US" u="sng" dirty="0"/>
              <a:t>或怠惰之性質者，如是思惟：</a:t>
            </a:r>
            <a:r>
              <a:rPr lang="en-US" altLang="zh-TW" u="sng" dirty="0"/>
              <a:t>『</a:t>
            </a:r>
            <a:r>
              <a:rPr lang="zh-TW" altLang="en-US" u="sng" dirty="0"/>
              <a:t>嗚呼</a:t>
            </a:r>
            <a:r>
              <a:rPr lang="en-US" altLang="zh-TW" u="sng" dirty="0"/>
              <a:t>……</a:t>
            </a:r>
            <a:r>
              <a:rPr lang="zh-TW" altLang="en-US" u="sng" dirty="0"/>
              <a:t>何故自勞苦，晚上為晚餐，早上為早餐而持來米穀耶？晚餐及早餐份之米，一次運來者如何？</a:t>
            </a:r>
            <a:r>
              <a:rPr lang="en-US" altLang="zh-TW" dirty="0"/>
              <a:t>』</a:t>
            </a:r>
            <a:r>
              <a:rPr lang="zh-TW" altLang="en-US" dirty="0"/>
              <a:t>婆悉吒！於此處，彼等將早晚餐之米，充分地一次持運。其時，其他者近至彼前，近至已，如是言彼等曰：</a:t>
            </a:r>
            <a:r>
              <a:rPr lang="en-US" altLang="zh-TW" dirty="0"/>
              <a:t>『</a:t>
            </a:r>
            <a:r>
              <a:rPr lang="zh-TW" altLang="en-US" dirty="0"/>
              <a:t>來，友！往收集米。</a:t>
            </a:r>
            <a:r>
              <a:rPr lang="en-US" altLang="zh-TW" dirty="0"/>
              <a:t>』『</a:t>
            </a:r>
            <a:r>
              <a:rPr lang="zh-TW" altLang="en-US" dirty="0"/>
              <a:t>友！不必了。我已一次運來了早晚餐之米了。</a:t>
            </a:r>
            <a:r>
              <a:rPr lang="en-US" altLang="zh-TW" dirty="0"/>
              <a:t>』</a:t>
            </a:r>
            <a:r>
              <a:rPr lang="zh-TW" altLang="en-US" dirty="0"/>
              <a:t>婆悉吒！於此處，彼等倣彼者之例而一次搬運二日份之米，曰：</a:t>
            </a:r>
            <a:r>
              <a:rPr lang="en-US" altLang="zh-TW" dirty="0"/>
              <a:t>『</a:t>
            </a:r>
            <a:r>
              <a:rPr lang="zh-TW" altLang="en-US" dirty="0"/>
              <a:t>確實如是為妙。</a:t>
            </a:r>
            <a:r>
              <a:rPr lang="en-US" altLang="zh-TW" dirty="0"/>
              <a:t>』</a:t>
            </a:r>
            <a:r>
              <a:rPr lang="zh-TW" altLang="en-US" dirty="0"/>
              <a:t>婆悉吒！其時，其他之人來此 </a:t>
            </a:r>
            <a:r>
              <a:rPr lang="en-US" altLang="zh-TW" dirty="0"/>
              <a:t>[P.90] </a:t>
            </a:r>
            <a:r>
              <a:rPr lang="zh-TW" altLang="en-US" dirty="0"/>
              <a:t>人之處，來已而言：</a:t>
            </a:r>
            <a:r>
              <a:rPr lang="en-US" altLang="zh-TW" dirty="0"/>
              <a:t>『</a:t>
            </a:r>
            <a:r>
              <a:rPr lang="zh-TW" altLang="en-US" dirty="0"/>
              <a:t>來！友！往收集米。</a:t>
            </a:r>
            <a:r>
              <a:rPr lang="en-US" altLang="zh-TW" dirty="0"/>
              <a:t>』『</a:t>
            </a:r>
            <a:r>
              <a:rPr lang="zh-TW" altLang="en-US" dirty="0"/>
              <a:t>友！不必了，我已將二日份之米一次搬來。</a:t>
            </a:r>
            <a:r>
              <a:rPr lang="en-US" altLang="zh-TW" dirty="0"/>
              <a:t>』</a:t>
            </a:r>
            <a:r>
              <a:rPr lang="zh-TW" altLang="en-US" dirty="0"/>
              <a:t>婆悉吒！於此處，彼等倣彼之例，一次將四日份之米搬來，曰：</a:t>
            </a:r>
            <a:r>
              <a:rPr lang="en-US" altLang="zh-TW" dirty="0"/>
              <a:t>『</a:t>
            </a:r>
            <a:r>
              <a:rPr lang="zh-TW" altLang="en-US" dirty="0"/>
              <a:t>確實如是為妙。</a:t>
            </a:r>
            <a:r>
              <a:rPr lang="en-US" altLang="zh-TW" dirty="0"/>
              <a:t>』……〔</a:t>
            </a:r>
            <a:r>
              <a:rPr lang="zh-TW" altLang="en-US" dirty="0"/>
              <a:t>乃至</a:t>
            </a:r>
            <a:r>
              <a:rPr lang="en-US" altLang="zh-TW" dirty="0"/>
              <a:t>〕……</a:t>
            </a:r>
            <a:r>
              <a:rPr lang="zh-TW" altLang="en-US" u="sng" dirty="0"/>
              <a:t>一次將八日份之米搬來</a:t>
            </a:r>
            <a:r>
              <a:rPr lang="zh-TW" altLang="en-US" dirty="0"/>
              <a:t>，曰：</a:t>
            </a:r>
            <a:r>
              <a:rPr lang="en-US" altLang="zh-TW" dirty="0"/>
              <a:t>『</a:t>
            </a:r>
            <a:r>
              <a:rPr lang="zh-TW" altLang="en-US" dirty="0"/>
              <a:t>確實如是為妙。</a:t>
            </a:r>
            <a:r>
              <a:rPr lang="en-US" altLang="zh-TW" dirty="0"/>
              <a:t>』</a:t>
            </a:r>
            <a:r>
              <a:rPr lang="zh-TW" altLang="en-US" dirty="0"/>
              <a:t>然，婆悉吒！其時，此等之人開始食蓄積之米。如是成為糠包混淆米，殼包混淆米，</a:t>
            </a:r>
            <a:r>
              <a:rPr lang="zh-TW" altLang="en-US" u="sng" dirty="0"/>
              <a:t>收穫之後，不再生，</a:t>
            </a:r>
            <a:r>
              <a:rPr lang="zh-TW" altLang="en-US" dirty="0"/>
              <a:t>可看到破碎口，米之株刈而成束也。</a:t>
            </a:r>
          </a:p>
        </p:txBody>
      </p:sp>
    </p:spTree>
    <p:extLst>
      <p:ext uri="{BB962C8B-B14F-4D97-AF65-F5344CB8AC3E}">
        <p14:creationId xmlns:p14="http://schemas.microsoft.com/office/powerpoint/2010/main" val="275878412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57200" y="260648"/>
            <a:ext cx="8229600" cy="6597352"/>
          </a:xfrm>
        </p:spPr>
        <p:txBody>
          <a:bodyPr>
            <a:normAutofit fontScale="77500" lnSpcReduction="20000"/>
          </a:bodyPr>
          <a:lstStyle/>
          <a:p>
            <a:r>
              <a:rPr lang="zh-TW" altLang="en-US" dirty="0" smtClean="0"/>
              <a:t>婆</a:t>
            </a:r>
            <a:r>
              <a:rPr lang="zh-TW" altLang="en-US" dirty="0"/>
              <a:t>悉吒！其時，其有情分割稻田，造作界限。</a:t>
            </a:r>
          </a:p>
          <a:p>
            <a:r>
              <a:rPr lang="zh-TW" altLang="en-US" dirty="0" smtClean="0"/>
              <a:t>婆</a:t>
            </a:r>
            <a:r>
              <a:rPr lang="zh-TW" altLang="en-US" dirty="0"/>
              <a:t>悉吒！其時，或</a:t>
            </a:r>
            <a:r>
              <a:rPr lang="zh-TW" altLang="en-US" u="sng" dirty="0"/>
              <a:t>貪欲性質者，守自己之領域，更奪他人之領域而享受之</a:t>
            </a:r>
            <a:r>
              <a:rPr lang="zh-TW" altLang="en-US" dirty="0"/>
              <a:t>。人人捉捕彼，捉捕已，如是曰：</a:t>
            </a:r>
            <a:r>
              <a:rPr lang="en-US" altLang="zh-TW" dirty="0"/>
              <a:t>『</a:t>
            </a:r>
            <a:r>
              <a:rPr lang="zh-TW" altLang="en-US" dirty="0"/>
              <a:t>嗚呼！汝身行惡事，為何守自己之領域，更奪他人之領域而</a:t>
            </a:r>
            <a:r>
              <a:rPr lang="zh-TW" altLang="en-US" dirty="0" smtClean="0"/>
              <a:t>享受</a:t>
            </a:r>
            <a:r>
              <a:rPr lang="en-US" altLang="zh-TW" dirty="0"/>
              <a:t>……</a:t>
            </a:r>
            <a:r>
              <a:rPr lang="zh-TW" altLang="en-US" dirty="0" smtClean="0"/>
              <a:t>人人</a:t>
            </a:r>
            <a:r>
              <a:rPr lang="zh-TW" altLang="en-US" dirty="0"/>
              <a:t>捉捕</a:t>
            </a:r>
            <a:r>
              <a:rPr lang="zh-TW" altLang="en-US" dirty="0" smtClean="0"/>
              <a:t>彼</a:t>
            </a:r>
            <a:r>
              <a:rPr lang="zh-CN" altLang="en-US" dirty="0"/>
              <a:t>，</a:t>
            </a:r>
            <a:r>
              <a:rPr lang="zh-TW" altLang="en-US" dirty="0" smtClean="0"/>
              <a:t>捉捕</a:t>
            </a:r>
            <a:r>
              <a:rPr lang="zh-TW" altLang="en-US" dirty="0"/>
              <a:t>後</a:t>
            </a:r>
            <a:r>
              <a:rPr lang="en-US" altLang="zh-TW" dirty="0"/>
              <a:t>……</a:t>
            </a:r>
            <a:r>
              <a:rPr lang="zh-TW" altLang="en-US" dirty="0"/>
              <a:t>乃至</a:t>
            </a:r>
            <a:r>
              <a:rPr lang="en-US" altLang="zh-TW" dirty="0"/>
              <a:t>……</a:t>
            </a:r>
            <a:r>
              <a:rPr lang="zh-TW" altLang="en-US" dirty="0"/>
              <a:t>或者以手打、或者以土塊打、或者以杖打之。婆悉吒！如是開始，</a:t>
            </a:r>
            <a:r>
              <a:rPr lang="zh-TW" altLang="en-US" u="sng" dirty="0"/>
              <a:t>竊盜顯現，非難顯現，妄語顯現，刑罰亦顯現矣</a:t>
            </a:r>
            <a:r>
              <a:rPr lang="zh-TW" altLang="en-US" dirty="0"/>
              <a:t>。</a:t>
            </a:r>
          </a:p>
          <a:p>
            <a:r>
              <a:rPr lang="zh-TW" altLang="en-US" dirty="0" smtClean="0"/>
              <a:t>婆</a:t>
            </a:r>
            <a:r>
              <a:rPr lang="zh-TW" altLang="en-US" dirty="0"/>
              <a:t>悉吒！然，此等之人集合，集合已，慟哭曰：</a:t>
            </a:r>
            <a:r>
              <a:rPr lang="en-US" altLang="zh-TW" dirty="0"/>
              <a:t>『</a:t>
            </a:r>
            <a:r>
              <a:rPr lang="zh-TW" altLang="en-US" dirty="0"/>
              <a:t>嗚呼！惡法將出現於眾人之間；不管如何，竊盜將出現，非難將出現，妄語將出現，刑罰將出現也。</a:t>
            </a:r>
            <a:r>
              <a:rPr lang="zh-TW" altLang="en-US" u="sng" dirty="0"/>
              <a:t>於今，我等或選任一人，其人對於我等，該怒之時則怒，該非難之時則非難，該驅逐之時則驅逐。我等又對其人供與一定之米糧。</a:t>
            </a:r>
            <a:r>
              <a:rPr lang="en-US" altLang="zh-TW" dirty="0"/>
              <a:t>』</a:t>
            </a:r>
          </a:p>
          <a:p>
            <a:r>
              <a:rPr lang="zh-TW" altLang="en-US" dirty="0" smtClean="0"/>
              <a:t>婆</a:t>
            </a:r>
            <a:r>
              <a:rPr lang="zh-TW" altLang="en-US" dirty="0"/>
              <a:t>悉吒！其時，此等之人於眾多之人中，更美麗，容貌更優秀，更和藹，至更有人氣者之處，言彼人曰：</a:t>
            </a:r>
            <a:r>
              <a:rPr lang="en-US" altLang="zh-TW" dirty="0"/>
              <a:t>『</a:t>
            </a:r>
            <a:r>
              <a:rPr lang="zh-TW" altLang="en-US" dirty="0"/>
              <a:t>然，汝於該怒者則怒，該非難者則非難，該驅逐者則驅逐。我等可以米分期供給汝。</a:t>
            </a:r>
            <a:r>
              <a:rPr lang="en-US" altLang="zh-TW" dirty="0"/>
              <a:t>』</a:t>
            </a:r>
            <a:r>
              <a:rPr lang="zh-TW" altLang="en-US" dirty="0"/>
              <a:t>婆悉吒！彼人答應彼等：</a:t>
            </a:r>
            <a:r>
              <a:rPr lang="en-US" altLang="zh-TW" dirty="0"/>
              <a:t>『</a:t>
            </a:r>
            <a:r>
              <a:rPr lang="zh-TW" altLang="en-US" dirty="0"/>
              <a:t>宜然</a:t>
            </a:r>
            <a:r>
              <a:rPr lang="en-US" altLang="zh-TW" dirty="0"/>
              <a:t>』</a:t>
            </a:r>
            <a:r>
              <a:rPr lang="zh-TW" altLang="en-US" dirty="0"/>
              <a:t>，便於該怒時則怒，於該非難時則非難，該驅逐時則驅逐。彼等便以米分期供給彼</a:t>
            </a:r>
            <a:r>
              <a:rPr lang="zh-TW" altLang="en-US" dirty="0" smtClean="0"/>
              <a:t>。</a:t>
            </a:r>
            <a:endParaRPr lang="zh-TW" altLang="en-US" dirty="0"/>
          </a:p>
        </p:txBody>
      </p:sp>
    </p:spTree>
    <p:extLst>
      <p:ext uri="{BB962C8B-B14F-4D97-AF65-F5344CB8AC3E}">
        <p14:creationId xmlns:p14="http://schemas.microsoft.com/office/powerpoint/2010/main" val="29889774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57200" y="260648"/>
            <a:ext cx="8229600" cy="6192688"/>
          </a:xfrm>
        </p:spPr>
        <p:txBody>
          <a:bodyPr>
            <a:normAutofit fontScale="70000" lnSpcReduction="20000"/>
          </a:bodyPr>
          <a:lstStyle/>
          <a:p>
            <a:r>
              <a:rPr lang="zh-TW" altLang="en-US" dirty="0"/>
              <a:t>婆悉吒！</a:t>
            </a:r>
            <a:r>
              <a:rPr lang="zh-TW" altLang="en-US" u="sng" dirty="0"/>
              <a:t>摩訶三摩多是</a:t>
            </a:r>
            <a:r>
              <a:rPr lang="en-US" altLang="zh-TW" u="sng" dirty="0"/>
              <a:t>『</a:t>
            </a:r>
            <a:r>
              <a:rPr lang="zh-TW" altLang="en-US" u="sng" dirty="0"/>
              <a:t>依全民選出者</a:t>
            </a:r>
            <a:r>
              <a:rPr lang="en-US" altLang="zh-TW" u="sng" dirty="0"/>
              <a:t>』</a:t>
            </a:r>
            <a:r>
              <a:rPr lang="zh-TW" altLang="en-US" dirty="0"/>
              <a:t>之意；於是</a:t>
            </a:r>
            <a:r>
              <a:rPr lang="en-US" altLang="zh-TW" dirty="0"/>
              <a:t>『</a:t>
            </a:r>
            <a:r>
              <a:rPr lang="zh-TW" altLang="en-US" dirty="0"/>
              <a:t>摩訶三摩多</a:t>
            </a:r>
            <a:r>
              <a:rPr lang="en-US" altLang="zh-TW" dirty="0"/>
              <a:t>』</a:t>
            </a:r>
            <a:r>
              <a:rPr lang="zh-TW" altLang="en-US" dirty="0"/>
              <a:t>則被稱作第一之慣用語；婆悉吒！</a:t>
            </a:r>
            <a:r>
              <a:rPr lang="zh-TW" altLang="en-US" u="sng" dirty="0"/>
              <a:t>剎帝利是</a:t>
            </a:r>
            <a:r>
              <a:rPr lang="en-US" altLang="zh-TW" u="sng" dirty="0"/>
              <a:t>『</a:t>
            </a:r>
            <a:r>
              <a:rPr lang="zh-TW" altLang="en-US" u="sng" dirty="0"/>
              <a:t>農場主</a:t>
            </a:r>
            <a:r>
              <a:rPr lang="en-US" altLang="zh-TW" u="sng" dirty="0"/>
              <a:t>』</a:t>
            </a:r>
            <a:r>
              <a:rPr lang="zh-TW" altLang="en-US" u="sng" dirty="0"/>
              <a:t>之意；於是剎帝利則被稱作第二之慣用語</a:t>
            </a:r>
            <a:r>
              <a:rPr lang="zh-TW" altLang="en-US" dirty="0"/>
              <a:t>；婆悉吒！</a:t>
            </a:r>
            <a:r>
              <a:rPr lang="zh-TW" altLang="en-US" u="sng" dirty="0"/>
              <a:t>王是</a:t>
            </a:r>
            <a:r>
              <a:rPr lang="en-US" altLang="zh-TW" u="sng" dirty="0"/>
              <a:t>『</a:t>
            </a:r>
            <a:r>
              <a:rPr lang="zh-TW" altLang="en-US" u="sng" dirty="0"/>
              <a:t>依法令他人喜悅</a:t>
            </a:r>
            <a:r>
              <a:rPr lang="en-US" altLang="zh-TW" u="sng" dirty="0"/>
              <a:t>』</a:t>
            </a:r>
            <a:r>
              <a:rPr lang="zh-TW" altLang="en-US" u="sng" dirty="0"/>
              <a:t>之意；於是</a:t>
            </a:r>
            <a:r>
              <a:rPr lang="en-US" altLang="zh-TW" u="sng" dirty="0"/>
              <a:t>『</a:t>
            </a:r>
            <a:r>
              <a:rPr lang="zh-TW" altLang="en-US" u="sng" dirty="0"/>
              <a:t>王</a:t>
            </a:r>
            <a:r>
              <a:rPr lang="en-US" altLang="zh-TW" u="sng" dirty="0"/>
              <a:t>』</a:t>
            </a:r>
            <a:r>
              <a:rPr lang="zh-TW" altLang="en-US" u="sng" dirty="0"/>
              <a:t>則被稱作第三之慣用語</a:t>
            </a:r>
            <a:r>
              <a:rPr lang="zh-TW" altLang="en-US" dirty="0"/>
              <a:t>；婆悉吒！如是，此剎帝利是依往昔初生之辭句而應用其名，此實由彼等之人而生起，非依其他者也。</a:t>
            </a:r>
          </a:p>
          <a:p>
            <a:r>
              <a:rPr lang="zh-TW" altLang="en-US" dirty="0"/>
              <a:t>婆悉吒！彼等之人，有某些人如次思惟：</a:t>
            </a:r>
            <a:r>
              <a:rPr lang="en-US" altLang="zh-TW" dirty="0"/>
              <a:t>『</a:t>
            </a:r>
            <a:r>
              <a:rPr lang="zh-TW" altLang="en-US" dirty="0"/>
              <a:t>實是惡法將出現於眾人之間。竊盜將出現，非難將出現，妄語將出現，刑罰將出現，驅遂將出現也。然，我等應除 </a:t>
            </a:r>
            <a:r>
              <a:rPr lang="en-US" altLang="zh-TW" dirty="0"/>
              <a:t>[P.94] </a:t>
            </a:r>
            <a:r>
              <a:rPr lang="zh-TW" altLang="en-US" dirty="0"/>
              <a:t>掉惡不善法。</a:t>
            </a:r>
            <a:r>
              <a:rPr lang="en-US" altLang="zh-TW" dirty="0"/>
              <a:t>』</a:t>
            </a:r>
            <a:r>
              <a:rPr lang="zh-TW" altLang="en-US" dirty="0"/>
              <a:t>而彼等除掉惡不善法；</a:t>
            </a:r>
            <a:r>
              <a:rPr lang="zh-TW" altLang="en-US" u="sng" dirty="0"/>
              <a:t>婆羅門是</a:t>
            </a:r>
            <a:r>
              <a:rPr lang="en-US" altLang="zh-TW" u="sng" dirty="0"/>
              <a:t>『</a:t>
            </a:r>
            <a:r>
              <a:rPr lang="zh-TW" altLang="en-US" u="sng" dirty="0"/>
              <a:t>除掉惡不善法</a:t>
            </a:r>
            <a:r>
              <a:rPr lang="en-US" altLang="zh-TW" u="sng" dirty="0"/>
              <a:t>』</a:t>
            </a:r>
            <a:r>
              <a:rPr lang="zh-TW" altLang="en-US" u="sng" dirty="0"/>
              <a:t>之意。於是</a:t>
            </a:r>
            <a:r>
              <a:rPr lang="en-US" altLang="zh-TW" u="sng" dirty="0"/>
              <a:t>『</a:t>
            </a:r>
            <a:r>
              <a:rPr lang="zh-TW" altLang="en-US" u="sng" dirty="0"/>
              <a:t>婆羅門</a:t>
            </a:r>
            <a:r>
              <a:rPr lang="en-US" altLang="zh-TW" u="sng" dirty="0"/>
              <a:t>』</a:t>
            </a:r>
            <a:r>
              <a:rPr lang="zh-TW" altLang="en-US" dirty="0"/>
              <a:t>則被稱作第一之慣用語；彼等住於森林，</a:t>
            </a:r>
            <a:r>
              <a:rPr lang="en-US" altLang="zh-TW" dirty="0"/>
              <a:t> …… </a:t>
            </a:r>
            <a:r>
              <a:rPr lang="zh-TW" altLang="en-US" dirty="0"/>
              <a:t>彼等獲得食物之時，再回歸阿蘭若處木葉之家，以凝作靜慮。</a:t>
            </a:r>
            <a:r>
              <a:rPr lang="en-US" altLang="zh-TW" dirty="0"/>
              <a:t> ……</a:t>
            </a:r>
            <a:r>
              <a:rPr lang="zh-TW" altLang="en-US" dirty="0"/>
              <a:t>靜思者是</a:t>
            </a:r>
            <a:r>
              <a:rPr lang="en-US" altLang="zh-TW" dirty="0"/>
              <a:t>『</a:t>
            </a:r>
            <a:r>
              <a:rPr lang="zh-TW" altLang="en-US" dirty="0"/>
              <a:t>靜慮</a:t>
            </a:r>
            <a:r>
              <a:rPr lang="en-US" altLang="zh-TW" dirty="0"/>
              <a:t>』</a:t>
            </a:r>
            <a:r>
              <a:rPr lang="zh-TW" altLang="en-US" dirty="0"/>
              <a:t>之意。婆悉吒！</a:t>
            </a:r>
            <a:r>
              <a:rPr lang="zh-TW" altLang="en-US" u="sng" dirty="0"/>
              <a:t>於是</a:t>
            </a:r>
            <a:r>
              <a:rPr lang="en-US" altLang="zh-TW" u="sng" dirty="0"/>
              <a:t>『</a:t>
            </a:r>
            <a:r>
              <a:rPr lang="zh-TW" altLang="en-US" u="sng" dirty="0"/>
              <a:t>靜慮者</a:t>
            </a:r>
            <a:r>
              <a:rPr lang="en-US" altLang="zh-TW" u="sng" dirty="0"/>
              <a:t>』</a:t>
            </a:r>
            <a:r>
              <a:rPr lang="zh-TW" altLang="en-US" u="sng" dirty="0"/>
              <a:t>則被</a:t>
            </a:r>
            <a:r>
              <a:rPr lang="zh-TW" altLang="en-US" dirty="0"/>
              <a:t>稱作第二之慣用語。</a:t>
            </a:r>
          </a:p>
          <a:p>
            <a:r>
              <a:rPr lang="zh-TW" altLang="en-US" dirty="0"/>
              <a:t>然，婆悉吒！彼等人之中，有某些人，行結婚之生活，從事種種之商業，</a:t>
            </a:r>
            <a:r>
              <a:rPr lang="zh-TW" altLang="en-US" u="sng" dirty="0"/>
              <a:t>吠舍是</a:t>
            </a:r>
            <a:r>
              <a:rPr lang="en-US" altLang="zh-TW" u="sng" dirty="0"/>
              <a:t>『</a:t>
            </a:r>
            <a:r>
              <a:rPr lang="zh-TW" altLang="en-US" u="sng" dirty="0"/>
              <a:t>行結婚生活，從事種種事業者</a:t>
            </a:r>
            <a:r>
              <a:rPr lang="en-US" altLang="zh-TW" u="sng" dirty="0"/>
              <a:t>』</a:t>
            </a:r>
            <a:r>
              <a:rPr lang="zh-TW" altLang="en-US" u="sng" dirty="0"/>
              <a:t>之意</a:t>
            </a:r>
            <a:r>
              <a:rPr lang="zh-TW" altLang="en-US" dirty="0"/>
              <a:t>，由此，吠舍成為慣用語婆悉吒！</a:t>
            </a:r>
            <a:endParaRPr lang="en-US" altLang="zh-TW" dirty="0"/>
          </a:p>
          <a:p>
            <a:r>
              <a:rPr lang="zh-TW" altLang="en-US" dirty="0"/>
              <a:t>彼等人中之殘餘者，皆為狩獵者；婆悉吒！首陀羅是</a:t>
            </a:r>
            <a:r>
              <a:rPr lang="en-US" altLang="zh-TW" dirty="0"/>
              <a:t>『</a:t>
            </a:r>
            <a:r>
              <a:rPr lang="zh-TW" altLang="en-US" dirty="0"/>
              <a:t>以狩獵為業，又以雜事為業</a:t>
            </a:r>
            <a:r>
              <a:rPr lang="en-US" altLang="zh-TW" dirty="0"/>
              <a:t>』</a:t>
            </a:r>
            <a:r>
              <a:rPr lang="zh-TW" altLang="en-US" dirty="0"/>
              <a:t>之意；由此，首陀羅成為慣用語；婆悉吒！首陀羅是</a:t>
            </a:r>
            <a:r>
              <a:rPr lang="en-US" altLang="zh-TW" dirty="0"/>
              <a:t>……</a:t>
            </a:r>
            <a:r>
              <a:rPr lang="zh-TW" altLang="en-US" dirty="0"/>
              <a:t>乃至</a:t>
            </a:r>
            <a:r>
              <a:rPr lang="en-US" altLang="zh-TW" dirty="0"/>
              <a:t>……</a:t>
            </a:r>
            <a:r>
              <a:rPr lang="zh-TW" altLang="en-US" dirty="0"/>
              <a:t>不依非法故。婆悉吒！不管如何，法於此世，於他世，法是人類最勝者也。</a:t>
            </a:r>
          </a:p>
          <a:p>
            <a:endParaRPr lang="zh-TW" altLang="en-US" dirty="0"/>
          </a:p>
        </p:txBody>
      </p:sp>
    </p:spTree>
    <p:extLst>
      <p:ext uri="{BB962C8B-B14F-4D97-AF65-F5344CB8AC3E}">
        <p14:creationId xmlns:p14="http://schemas.microsoft.com/office/powerpoint/2010/main" val="325670712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57200" y="548680"/>
            <a:ext cx="8229600" cy="5547320"/>
          </a:xfrm>
        </p:spPr>
        <p:txBody>
          <a:bodyPr>
            <a:normAutofit/>
          </a:bodyPr>
          <a:lstStyle/>
          <a:p>
            <a:r>
              <a:rPr lang="zh-TW" altLang="zh-TW" dirty="0"/>
              <a:t>從本節所引的《起世本因經》的經文來看</a:t>
            </a:r>
            <a:r>
              <a:rPr lang="zh-TW" altLang="zh-TW" dirty="0" smtClean="0"/>
              <a:t>，</a:t>
            </a:r>
            <a:r>
              <a:rPr lang="zh-CN" altLang="en-US" dirty="0" smtClean="0">
                <a:latin typeface="標楷體" panose="03000509000000000000" pitchFamily="65" charset="-120"/>
                <a:ea typeface="標楷體" panose="03000509000000000000" pitchFamily="65" charset="-120"/>
              </a:rPr>
              <a:t>人心是種種個人行為的關鍵動力，個人行為在群體社會活動中，逐漸演變成社會行為或社會制度。一旦從個人行為成為</a:t>
            </a:r>
            <a:r>
              <a:rPr lang="zh-TW" altLang="zh-TW" dirty="0" smtClean="0"/>
              <a:t>社會行為</a:t>
            </a:r>
            <a:r>
              <a:rPr lang="zh-CN" altLang="en-US" dirty="0" smtClean="0"/>
              <a:t>（</a:t>
            </a:r>
            <a:r>
              <a:rPr lang="zh-CN" altLang="en-US" dirty="0" smtClean="0">
                <a:latin typeface="標楷體" panose="03000509000000000000" pitchFamily="65" charset="-120"/>
                <a:ea typeface="標楷體" panose="03000509000000000000" pitchFamily="65" charset="-120"/>
              </a:rPr>
              <a:t>例如經濟行為</a:t>
            </a:r>
            <a:r>
              <a:rPr lang="zh-CN" altLang="en-US" dirty="0" smtClean="0"/>
              <a:t>）、</a:t>
            </a:r>
            <a:r>
              <a:rPr lang="zh-CN" altLang="en-US" dirty="0" smtClean="0">
                <a:latin typeface="標楷體" panose="03000509000000000000" pitchFamily="65" charset="-120"/>
                <a:ea typeface="標楷體" panose="03000509000000000000" pitchFamily="65" charset="-120"/>
              </a:rPr>
              <a:t>甚至制度化之後（如種姓制度）</a:t>
            </a:r>
            <a:r>
              <a:rPr lang="zh-CN" altLang="en-US" dirty="0" smtClean="0"/>
              <a:t>，</a:t>
            </a:r>
            <a:r>
              <a:rPr lang="zh-CN" altLang="en-US" dirty="0" smtClean="0">
                <a:latin typeface="標楷體" panose="03000509000000000000" pitchFamily="65" charset="-120"/>
                <a:ea typeface="標楷體" panose="03000509000000000000" pitchFamily="65" charset="-120"/>
              </a:rPr>
              <a:t>就不容易從改變人心來改變受社會契約規範的社會行為或社會制度，另一方面，社會制度的</a:t>
            </a:r>
            <a:r>
              <a:rPr lang="en-US" altLang="zh-CN" dirty="0" smtClean="0">
                <a:latin typeface="標楷體" panose="03000509000000000000" pitchFamily="65" charset="-120"/>
                <a:ea typeface="標楷體" panose="03000509000000000000" pitchFamily="65" charset="-120"/>
              </a:rPr>
              <a:t>『</a:t>
            </a:r>
            <a:r>
              <a:rPr lang="zh-CN" altLang="en-US" dirty="0" smtClean="0">
                <a:latin typeface="標楷體" panose="03000509000000000000" pitchFamily="65" charset="-120"/>
                <a:ea typeface="標楷體" panose="03000509000000000000" pitchFamily="65" charset="-120"/>
              </a:rPr>
              <a:t>不善</a:t>
            </a:r>
            <a:r>
              <a:rPr lang="en-US" altLang="zh-CN" dirty="0" smtClean="0">
                <a:latin typeface="標楷體" panose="03000509000000000000" pitchFamily="65" charset="-120"/>
                <a:ea typeface="標楷體" panose="03000509000000000000" pitchFamily="65" charset="-120"/>
              </a:rPr>
              <a:t>』</a:t>
            </a:r>
            <a:r>
              <a:rPr lang="zh-CN" altLang="en-US" dirty="0" smtClean="0">
                <a:latin typeface="標楷體" panose="03000509000000000000" pitchFamily="65" charset="-120"/>
                <a:ea typeface="標楷體" panose="03000509000000000000" pitchFamily="65" charset="-120"/>
              </a:rPr>
              <a:t>已經</a:t>
            </a:r>
            <a:r>
              <a:rPr lang="zh-CN" altLang="en-US" smtClean="0">
                <a:latin typeface="標楷體" panose="03000509000000000000" pitchFamily="65" charset="-120"/>
                <a:ea typeface="標楷體" panose="03000509000000000000" pitchFamily="65" charset="-120"/>
              </a:rPr>
              <a:t>不是用道德、善心</a:t>
            </a:r>
            <a:r>
              <a:rPr lang="zh-CN" altLang="en-US" dirty="0" smtClean="0">
                <a:latin typeface="標楷體" panose="03000509000000000000" pitchFamily="65" charset="-120"/>
                <a:ea typeface="標楷體" panose="03000509000000000000" pitchFamily="65" charset="-120"/>
              </a:rPr>
              <a:t>、不善心來來</a:t>
            </a:r>
            <a:r>
              <a:rPr lang="zh-CN" altLang="en-US" smtClean="0">
                <a:latin typeface="標楷體" panose="03000509000000000000" pitchFamily="65" charset="-120"/>
                <a:ea typeface="標楷體" panose="03000509000000000000" pitchFamily="65" charset="-120"/>
              </a:rPr>
              <a:t>判斷</a:t>
            </a:r>
            <a:r>
              <a:rPr lang="zh-CN" altLang="en-US" smtClean="0">
                <a:latin typeface="標楷體" panose="03000509000000000000" pitchFamily="65" charset="-120"/>
                <a:ea typeface="標楷體" panose="03000509000000000000" pitchFamily="65" charset="-120"/>
              </a:rPr>
              <a:t>。</a:t>
            </a:r>
            <a:endParaRPr lang="en-US" altLang="zh-CN" smtClean="0">
              <a:latin typeface="標楷體" panose="03000509000000000000" pitchFamily="65" charset="-120"/>
              <a:ea typeface="標楷體" panose="03000509000000000000" pitchFamily="65" charset="-120"/>
            </a:endParaRPr>
          </a:p>
          <a:p>
            <a:r>
              <a:rPr lang="zh-CN" altLang="en-US" smtClean="0">
                <a:latin typeface="標楷體" panose="03000509000000000000" pitchFamily="65" charset="-120"/>
                <a:ea typeface="標楷體" panose="03000509000000000000" pitchFamily="65" charset="-120"/>
              </a:rPr>
              <a:t>佛陀的做法是解釋並解構不當的制度</a:t>
            </a:r>
            <a:endParaRPr lang="en-US" altLang="zh-CN" smtClean="0">
              <a:latin typeface="標楷體" panose="03000509000000000000" pitchFamily="65" charset="-120"/>
              <a:ea typeface="標楷體" panose="03000509000000000000" pitchFamily="65" charset="-120"/>
            </a:endParaRPr>
          </a:p>
          <a:p>
            <a:endParaRPr lang="zh-TW" altLang="en-US" dirty="0"/>
          </a:p>
        </p:txBody>
      </p:sp>
    </p:spTree>
    <p:extLst>
      <p:ext uri="{BB962C8B-B14F-4D97-AF65-F5344CB8AC3E}">
        <p14:creationId xmlns:p14="http://schemas.microsoft.com/office/powerpoint/2010/main" val="259856470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251520" y="1556792"/>
            <a:ext cx="8608136" cy="5040560"/>
          </a:xfrm>
        </p:spPr>
        <p:txBody>
          <a:bodyPr>
            <a:normAutofit fontScale="92500" lnSpcReduction="10000"/>
          </a:bodyPr>
          <a:lstStyle/>
          <a:p>
            <a:r>
              <a:rPr lang="en-US" altLang="zh-CN" dirty="0" smtClean="0">
                <a:latin typeface="標楷體" panose="03000509000000000000" pitchFamily="65" charset="-120"/>
                <a:ea typeface="標楷體" panose="03000509000000000000" pitchFamily="65" charset="-120"/>
              </a:rPr>
              <a:t>《</a:t>
            </a:r>
            <a:r>
              <a:rPr lang="zh-CN" altLang="en-US" dirty="0" smtClean="0">
                <a:latin typeface="標楷體" panose="03000509000000000000" pitchFamily="65" charset="-120"/>
                <a:ea typeface="標楷體" panose="03000509000000000000" pitchFamily="65" charset="-120"/>
              </a:rPr>
              <a:t>錢買不到的東西：金錢與正義的攻防</a:t>
            </a:r>
            <a:r>
              <a:rPr lang="en-US" altLang="zh-CN" dirty="0" smtClean="0">
                <a:latin typeface="標楷體" panose="03000509000000000000" pitchFamily="65" charset="-120"/>
                <a:ea typeface="標楷體" panose="03000509000000000000" pitchFamily="65" charset="-120"/>
              </a:rPr>
              <a:t>》</a:t>
            </a:r>
            <a:r>
              <a:rPr lang="zh-CN" altLang="en-US" dirty="0" smtClean="0">
                <a:latin typeface="標楷體" panose="03000509000000000000" pitchFamily="65" charset="-120"/>
                <a:ea typeface="標楷體" panose="03000509000000000000" pitchFamily="65" charset="-120"/>
              </a:rPr>
              <a:t> （邁克。桑德爾）</a:t>
            </a:r>
            <a:endParaRPr lang="en-US" altLang="zh-CN" dirty="0" smtClean="0">
              <a:latin typeface="標楷體" panose="03000509000000000000" pitchFamily="65" charset="-120"/>
              <a:ea typeface="標楷體" panose="03000509000000000000" pitchFamily="65" charset="-120"/>
            </a:endParaRPr>
          </a:p>
          <a:p>
            <a:pPr lvl="1"/>
            <a:r>
              <a:rPr lang="zh-CN" altLang="en-US" dirty="0" smtClean="0">
                <a:latin typeface="標楷體" panose="03000509000000000000" pitchFamily="65" charset="-120"/>
                <a:ea typeface="標楷體" panose="03000509000000000000" pitchFamily="65" charset="-120"/>
              </a:rPr>
              <a:t>市場理性與有非意識形態、</a:t>
            </a:r>
            <a:endParaRPr lang="en-US" altLang="zh-CN" dirty="0" smtClean="0">
              <a:latin typeface="標楷體" panose="03000509000000000000" pitchFamily="65" charset="-120"/>
              <a:ea typeface="標楷體" panose="03000509000000000000" pitchFamily="65" charset="-120"/>
            </a:endParaRPr>
          </a:p>
          <a:p>
            <a:pPr marL="365760" lvl="1" indent="0">
              <a:buNone/>
            </a:pPr>
            <a:r>
              <a:rPr lang="zh-CN" altLang="en-US" dirty="0" smtClean="0">
                <a:latin typeface="標楷體" panose="03000509000000000000" pitchFamily="65" charset="-120"/>
                <a:ea typeface="標楷體" panose="03000509000000000000" pitchFamily="65" charset="-120"/>
              </a:rPr>
              <a:t>合理及效率等特性。</a:t>
            </a:r>
            <a:endParaRPr lang="en-US" altLang="zh-CN" dirty="0" smtClean="0">
              <a:latin typeface="標楷體" panose="03000509000000000000" pitchFamily="65" charset="-120"/>
              <a:ea typeface="標楷體" panose="03000509000000000000" pitchFamily="65" charset="-120"/>
            </a:endParaRPr>
          </a:p>
          <a:p>
            <a:pPr lvl="1"/>
            <a:r>
              <a:rPr lang="zh-CN" altLang="en-US" dirty="0" smtClean="0">
                <a:latin typeface="標楷體" panose="03000509000000000000" pitchFamily="65" charset="-120"/>
                <a:ea typeface="標楷體" panose="03000509000000000000" pitchFamily="65" charset="-120"/>
              </a:rPr>
              <a:t>供、需的理性 </a:t>
            </a:r>
            <a:r>
              <a:rPr lang="en-US" altLang="zh-CN" dirty="0" smtClean="0">
                <a:latin typeface="標楷體" panose="03000509000000000000" pitchFamily="65" charset="-120"/>
                <a:ea typeface="標楷體" panose="03000509000000000000" pitchFamily="65" charset="-120"/>
              </a:rPr>
              <a:t>– </a:t>
            </a:r>
            <a:r>
              <a:rPr lang="zh-CN" altLang="en-US" dirty="0" smtClean="0">
                <a:latin typeface="標楷體" panose="03000509000000000000" pitchFamily="65" charset="-120"/>
                <a:ea typeface="標楷體" panose="03000509000000000000" pitchFamily="65" charset="-120"/>
              </a:rPr>
              <a:t>有錢人需要</a:t>
            </a:r>
            <a:endParaRPr lang="en-US" altLang="zh-CN" dirty="0" smtClean="0">
              <a:latin typeface="標楷體" panose="03000509000000000000" pitchFamily="65" charset="-120"/>
              <a:ea typeface="標楷體" panose="03000509000000000000" pitchFamily="65" charset="-120"/>
            </a:endParaRPr>
          </a:p>
          <a:p>
            <a:pPr marL="365760" lvl="1" indent="0">
              <a:buNone/>
            </a:pPr>
            <a:r>
              <a:rPr lang="zh-CN" altLang="en-US" dirty="0" smtClean="0">
                <a:latin typeface="標楷體" panose="03000509000000000000" pitchFamily="65" charset="-120"/>
                <a:ea typeface="標楷體" panose="03000509000000000000" pitchFamily="65" charset="-120"/>
              </a:rPr>
              <a:t>特權，窮人需要錢，以錢換取特權</a:t>
            </a:r>
            <a:endParaRPr lang="en-US" altLang="zh-CN" dirty="0" smtClean="0">
              <a:latin typeface="標楷體" panose="03000509000000000000" pitchFamily="65" charset="-120"/>
              <a:ea typeface="標楷體" panose="03000509000000000000" pitchFamily="65" charset="-120"/>
            </a:endParaRPr>
          </a:p>
          <a:p>
            <a:pPr marL="365760" lvl="1" indent="0">
              <a:buNone/>
            </a:pPr>
            <a:r>
              <a:rPr lang="zh-CN" altLang="en-US" dirty="0" smtClean="0">
                <a:latin typeface="標楷體" panose="03000509000000000000" pitchFamily="65" charset="-120"/>
                <a:ea typeface="標楷體" panose="03000509000000000000" pitchFamily="65" charset="-120"/>
              </a:rPr>
              <a:t> </a:t>
            </a:r>
            <a:r>
              <a:rPr lang="en-US" altLang="zh-CN" dirty="0" smtClean="0">
                <a:latin typeface="標楷體" panose="03000509000000000000" pitchFamily="65" charset="-120"/>
                <a:ea typeface="標楷體" panose="03000509000000000000" pitchFamily="65" charset="-120"/>
              </a:rPr>
              <a:t>– </a:t>
            </a:r>
            <a:r>
              <a:rPr lang="zh-CN" altLang="en-US" dirty="0" smtClean="0">
                <a:latin typeface="標楷體" panose="03000509000000000000" pitchFamily="65" charset="-120"/>
                <a:ea typeface="標楷體" panose="03000509000000000000" pitchFamily="65" charset="-120"/>
              </a:rPr>
              <a:t>有倫理道德問題嗎？</a:t>
            </a:r>
            <a:endParaRPr lang="en-US" altLang="zh-CN" dirty="0" smtClean="0">
              <a:latin typeface="標楷體" panose="03000509000000000000" pitchFamily="65" charset="-120"/>
              <a:ea typeface="標楷體" panose="03000509000000000000" pitchFamily="65" charset="-120"/>
            </a:endParaRPr>
          </a:p>
          <a:p>
            <a:pPr lvl="1"/>
            <a:r>
              <a:rPr lang="zh-CN" altLang="en-US" dirty="0" smtClean="0">
                <a:latin typeface="標楷體" panose="03000509000000000000" pitchFamily="65" charset="-120"/>
                <a:ea typeface="標楷體" panose="03000509000000000000" pitchFamily="65" charset="-120"/>
              </a:rPr>
              <a:t>用錢讓別人替自己排隊</a:t>
            </a:r>
            <a:endParaRPr lang="en-US" altLang="zh-CN" dirty="0" smtClean="0">
              <a:latin typeface="標楷體" panose="03000509000000000000" pitchFamily="65" charset="-120"/>
              <a:ea typeface="標楷體" panose="03000509000000000000" pitchFamily="65" charset="-120"/>
            </a:endParaRPr>
          </a:p>
          <a:p>
            <a:pPr lvl="1"/>
            <a:r>
              <a:rPr lang="zh-CN" altLang="en-US" dirty="0" smtClean="0">
                <a:latin typeface="標楷體" panose="03000509000000000000" pitchFamily="65" charset="-120"/>
                <a:ea typeface="標楷體" panose="03000509000000000000" pitchFamily="65" charset="-120"/>
              </a:rPr>
              <a:t>自由經濟（貿易）理論：市場</a:t>
            </a:r>
            <a:endParaRPr lang="en-US" altLang="zh-CN" dirty="0" smtClean="0">
              <a:latin typeface="標楷體" panose="03000509000000000000" pitchFamily="65" charset="-120"/>
              <a:ea typeface="標楷體" panose="03000509000000000000" pitchFamily="65" charset="-120"/>
            </a:endParaRPr>
          </a:p>
          <a:p>
            <a:pPr marL="365760" lvl="1" indent="0">
              <a:buNone/>
            </a:pPr>
            <a:r>
              <a:rPr lang="zh-CN" altLang="en-US" dirty="0" smtClean="0">
                <a:latin typeface="標楷體" panose="03000509000000000000" pitchFamily="65" charset="-120"/>
                <a:ea typeface="標楷體" panose="03000509000000000000" pitchFamily="65" charset="-120"/>
              </a:rPr>
              <a:t>不應該以政策規範，應該回歸</a:t>
            </a:r>
            <a:r>
              <a:rPr lang="zh-CN" altLang="en-US" smtClean="0">
                <a:latin typeface="標楷體" panose="03000509000000000000" pitchFamily="65" charset="-120"/>
                <a:ea typeface="標楷體" panose="03000509000000000000" pitchFamily="65" charset="-120"/>
              </a:rPr>
              <a:t>市場</a:t>
            </a:r>
            <a:r>
              <a:rPr lang="zh-CN" altLang="en-US" smtClean="0">
                <a:latin typeface="標楷體" panose="03000509000000000000" pitchFamily="65" charset="-120"/>
                <a:ea typeface="標楷體" panose="03000509000000000000" pitchFamily="65" charset="-120"/>
              </a:rPr>
              <a:t>機制</a:t>
            </a:r>
            <a:endParaRPr lang="en-US" altLang="zh-CN" smtClean="0">
              <a:latin typeface="標楷體" panose="03000509000000000000" pitchFamily="65" charset="-120"/>
              <a:ea typeface="標楷體" panose="03000509000000000000" pitchFamily="65" charset="-120"/>
            </a:endParaRPr>
          </a:p>
          <a:p>
            <a:pPr marL="365760" lvl="1" indent="0">
              <a:buNone/>
            </a:pPr>
            <a:r>
              <a:rPr lang="zh-CN" altLang="en-US" smtClean="0">
                <a:latin typeface="標楷體" panose="03000509000000000000" pitchFamily="65" charset="-120"/>
                <a:ea typeface="標楷體" panose="03000509000000000000" pitchFamily="65" charset="-120"/>
              </a:rPr>
              <a:t>市場經濟 </a:t>
            </a:r>
            <a:r>
              <a:rPr lang="en-US" altLang="zh-CN" smtClean="0">
                <a:latin typeface="標楷體" panose="03000509000000000000" pitchFamily="65" charset="-120"/>
                <a:ea typeface="標楷體" panose="03000509000000000000" pitchFamily="65" charset="-120"/>
              </a:rPr>
              <a:t>&gt;&gt;&gt;&gt; </a:t>
            </a:r>
            <a:r>
              <a:rPr lang="zh-CN" altLang="en-US" smtClean="0">
                <a:latin typeface="標楷體" panose="03000509000000000000" pitchFamily="65" charset="-120"/>
                <a:ea typeface="標楷體" panose="03000509000000000000" pitchFamily="65" charset="-120"/>
              </a:rPr>
              <a:t>市場社會： 市場理性在我們不自覺時進入我們生活的所有面向，甚至取代商品的真正價值（書、環境、醫療、生命）</a:t>
            </a:r>
            <a:endParaRPr lang="en-US" altLang="zh-CN" dirty="0" smtClean="0">
              <a:latin typeface="標楷體" panose="03000509000000000000" pitchFamily="65" charset="-120"/>
              <a:ea typeface="標楷體" panose="03000509000000000000" pitchFamily="65" charset="-120"/>
            </a:endParaRPr>
          </a:p>
          <a:p>
            <a:endParaRPr lang="en-US" altLang="zh-CN" dirty="0">
              <a:latin typeface="標楷體" panose="03000509000000000000" pitchFamily="65" charset="-120"/>
              <a:ea typeface="標楷體" panose="03000509000000000000" pitchFamily="65" charset="-120"/>
            </a:endParaRPr>
          </a:p>
          <a:p>
            <a:endParaRPr lang="en-US" altLang="zh-CN" dirty="0" smtClean="0"/>
          </a:p>
          <a:p>
            <a:endParaRPr lang="zh-TW" altLang="en-US" dirty="0"/>
          </a:p>
        </p:txBody>
      </p:sp>
      <p:sp>
        <p:nvSpPr>
          <p:cNvPr id="3" name="標題 2"/>
          <p:cNvSpPr>
            <a:spLocks noGrp="1"/>
          </p:cNvSpPr>
          <p:nvPr>
            <p:ph type="title"/>
          </p:nvPr>
        </p:nvSpPr>
        <p:spPr/>
        <p:txBody>
          <a:bodyPr/>
          <a:lstStyle/>
          <a:p>
            <a:pPr algn="ctr"/>
            <a:r>
              <a:rPr lang="zh-CN" altLang="en-US" b="1" smtClean="0"/>
              <a:t>現代</a:t>
            </a:r>
            <a:r>
              <a:rPr lang="zh-CN" altLang="en-US" b="1" smtClean="0"/>
              <a:t>社會制度</a:t>
            </a:r>
            <a:r>
              <a:rPr lang="zh-CN" altLang="en-US" b="1"/>
              <a:t>的</a:t>
            </a:r>
            <a:r>
              <a:rPr lang="zh-CN" altLang="en-US" b="1" smtClean="0"/>
              <a:t>道德問題</a:t>
            </a:r>
            <a:endParaRPr lang="zh-TW" altLang="en-US" b="1" dirty="0"/>
          </a:p>
        </p:txBody>
      </p:sp>
      <p:pic>
        <p:nvPicPr>
          <p:cNvPr id="4" name="圖片 3" descr="http://www.philomedium.com/sites/default/files/1349064254-2607164659.jpg"/>
          <p:cNvPicPr/>
          <p:nvPr/>
        </p:nvPicPr>
        <p:blipFill>
          <a:blip r:embed="rId2">
            <a:extLst>
              <a:ext uri="{28A0092B-C50C-407E-A947-70E740481C1C}">
                <a14:useLocalDpi xmlns:a14="http://schemas.microsoft.com/office/drawing/2010/main" val="0"/>
              </a:ext>
            </a:extLst>
          </a:blip>
          <a:srcRect/>
          <a:stretch>
            <a:fillRect/>
          </a:stretch>
        </p:blipFill>
        <p:spPr bwMode="auto">
          <a:xfrm>
            <a:off x="6012160" y="2132856"/>
            <a:ext cx="2847496" cy="3672408"/>
          </a:xfrm>
          <a:prstGeom prst="rect">
            <a:avLst/>
          </a:prstGeom>
          <a:noFill/>
          <a:ln>
            <a:noFill/>
          </a:ln>
        </p:spPr>
      </p:pic>
    </p:spTree>
    <p:extLst>
      <p:ext uri="{BB962C8B-B14F-4D97-AF65-F5344CB8AC3E}">
        <p14:creationId xmlns:p14="http://schemas.microsoft.com/office/powerpoint/2010/main" val="297189318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332656"/>
            <a:ext cx="8229600" cy="1063880"/>
          </a:xfrm>
        </p:spPr>
        <p:style>
          <a:lnRef idx="2">
            <a:schemeClr val="dk1">
              <a:shade val="50000"/>
            </a:schemeClr>
          </a:lnRef>
          <a:fillRef idx="1">
            <a:schemeClr val="dk1"/>
          </a:fillRef>
          <a:effectRef idx="0">
            <a:schemeClr val="dk1"/>
          </a:effectRef>
          <a:fontRef idx="minor">
            <a:schemeClr val="lt1"/>
          </a:fontRef>
        </p:style>
        <p:txBody>
          <a:bodyPr/>
          <a:lstStyle/>
          <a:p>
            <a:pPr algn="ctr"/>
            <a:r>
              <a:rPr lang="zh-CN" altLang="en-US" smtClean="0">
                <a:effectLst/>
              </a:rPr>
              <a:t>佛經中社會經濟教法</a:t>
            </a:r>
            <a:endParaRPr lang="zh-TW" altLang="en-US"/>
          </a:p>
        </p:txBody>
      </p:sp>
      <p:sp>
        <p:nvSpPr>
          <p:cNvPr id="3" name="內容版面配置區 2"/>
          <p:cNvSpPr>
            <a:spLocks noGrp="1"/>
          </p:cNvSpPr>
          <p:nvPr>
            <p:ph idx="1"/>
          </p:nvPr>
        </p:nvSpPr>
        <p:spPr>
          <a:xfrm>
            <a:off x="323528" y="1646236"/>
            <a:ext cx="8568952" cy="4879107"/>
          </a:xfrm>
        </p:spPr>
        <p:txBody>
          <a:bodyPr>
            <a:normAutofit fontScale="85000" lnSpcReduction="20000"/>
          </a:bodyPr>
          <a:lstStyle/>
          <a:p>
            <a:r>
              <a:rPr lang="en-US" altLang="zh-TW"/>
              <a:t>《</a:t>
            </a:r>
            <a:r>
              <a:rPr lang="zh-TW" altLang="en-US"/>
              <a:t>長</a:t>
            </a:r>
            <a:r>
              <a:rPr lang="zh-TW" altLang="en-US"/>
              <a:t>部</a:t>
            </a:r>
            <a:r>
              <a:rPr lang="zh-TW" altLang="en-US" smtClean="0"/>
              <a:t>經典</a:t>
            </a:r>
            <a:r>
              <a:rPr lang="en-US" altLang="zh-CN" smtClean="0"/>
              <a:t>-</a:t>
            </a:r>
            <a:r>
              <a:rPr lang="zh-CN" altLang="en-US" smtClean="0"/>
              <a:t>善生經</a:t>
            </a:r>
            <a:r>
              <a:rPr lang="en-US" altLang="zh-CN" smtClean="0">
                <a:latin typeface="標楷體" panose="03000509000000000000" pitchFamily="65" charset="-120"/>
                <a:ea typeface="標楷體" panose="03000509000000000000" pitchFamily="65" charset="-120"/>
              </a:rPr>
              <a:t>》</a:t>
            </a:r>
            <a:r>
              <a:rPr lang="zh-TW" altLang="en-US" smtClean="0"/>
              <a:t>卷</a:t>
            </a:r>
            <a:r>
              <a:rPr lang="en-US" altLang="zh-TW"/>
              <a:t>31</a:t>
            </a:r>
            <a:r>
              <a:rPr lang="zh-TW" altLang="en-US"/>
              <a:t>：「</a:t>
            </a:r>
            <a:r>
              <a:rPr lang="zh-TW" altLang="en-US">
                <a:solidFill>
                  <a:srgbClr val="FFFF00"/>
                </a:solidFill>
              </a:rPr>
              <a:t>如蜂集物彼財自積集如蟻巢積高如是財物集</a:t>
            </a:r>
            <a:r>
              <a:rPr lang="zh-TW" altLang="en-US"/>
              <a:t>堪為良家主四分其財物如是彼結友自享一分財二分營事業第四分蓄積以備困乏</a:t>
            </a:r>
            <a:r>
              <a:rPr lang="zh-TW" altLang="en-US"/>
              <a:t>時</a:t>
            </a:r>
            <a:r>
              <a:rPr lang="zh-TW" altLang="en-US" smtClean="0"/>
              <a:t>」</a:t>
            </a:r>
            <a:endParaRPr lang="en-US" altLang="zh-TW" smtClean="0"/>
          </a:p>
          <a:p>
            <a:r>
              <a:rPr lang="zh-TW" altLang="en-US" smtClean="0"/>
              <a:t>居士</a:t>
            </a:r>
            <a:r>
              <a:rPr lang="zh-TW" altLang="en-US"/>
              <a:t>子！聖弟子如何要護六方耶？居士子！當知是此六方：當知東方是父母；當知南方是師長；當知西方是妻女；當知北方是朋友；當知下方是奴僕傭人；當知上方是沙門、婆羅門</a:t>
            </a:r>
            <a:r>
              <a:rPr lang="zh-TW" altLang="en-US"/>
              <a:t>。</a:t>
            </a:r>
            <a:r>
              <a:rPr lang="zh-TW" altLang="en-US" smtClean="0"/>
              <a:t>」</a:t>
            </a:r>
            <a:endParaRPr lang="en-US" altLang="zh-TW" smtClean="0"/>
          </a:p>
          <a:p>
            <a:r>
              <a:rPr lang="zh-TW" altLang="en-US" smtClean="0"/>
              <a:t>居士</a:t>
            </a:r>
            <a:r>
              <a:rPr lang="zh-TW" altLang="en-US"/>
              <a:t>子！依五理由，夫婿應奉侍西方之妻女：依敬意、依禮儀、依不邪行、依與主權、提供裝飾品</a:t>
            </a:r>
            <a:r>
              <a:rPr lang="zh-TW" altLang="en-US"/>
              <a:t>。</a:t>
            </a:r>
            <a:r>
              <a:rPr lang="zh-TW" altLang="en-US" smtClean="0"/>
              <a:t>」居士</a:t>
            </a:r>
            <a:r>
              <a:rPr lang="zh-TW" altLang="en-US"/>
              <a:t>子！依五理由，尊主人應奉侍下方之奴僕傭人：應依奴僕傭人之能力，分配工作、給與食物及</a:t>
            </a:r>
            <a:r>
              <a:rPr lang="zh-TW" altLang="en-US">
                <a:solidFill>
                  <a:srgbClr val="FFFF00"/>
                </a:solidFill>
              </a:rPr>
              <a:t>薪金</a:t>
            </a:r>
            <a:r>
              <a:rPr lang="zh-TW" altLang="en-US"/>
              <a:t>、病時看顧、分與珍味之食、</a:t>
            </a:r>
            <a:r>
              <a:rPr lang="zh-TW" altLang="en-US">
                <a:solidFill>
                  <a:srgbClr val="FFFF00"/>
                </a:solidFill>
              </a:rPr>
              <a:t>適時</a:t>
            </a:r>
            <a:r>
              <a:rPr lang="zh-TW" altLang="en-US">
                <a:solidFill>
                  <a:srgbClr val="FFFF00"/>
                </a:solidFill>
              </a:rPr>
              <a:t>休息</a:t>
            </a:r>
            <a:r>
              <a:rPr lang="zh-TW" altLang="en-US" smtClean="0"/>
              <a:t>。</a:t>
            </a:r>
            <a:endParaRPr lang="en-US" altLang="zh-TW" smtClean="0"/>
          </a:p>
          <a:p>
            <a:r>
              <a:rPr lang="zh-CN" altLang="en-US" smtClean="0"/>
              <a:t>佛教能提供的現代社會教法，不僅僅針對個人（例如少慾知足不浪費的消費習慣），也重視制度的公義性。</a:t>
            </a:r>
            <a:endParaRPr lang="en-US" altLang="zh-TW"/>
          </a:p>
        </p:txBody>
      </p:sp>
    </p:spTree>
    <p:extLst>
      <p:ext uri="{BB962C8B-B14F-4D97-AF65-F5344CB8AC3E}">
        <p14:creationId xmlns:p14="http://schemas.microsoft.com/office/powerpoint/2010/main" val="15526562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332656"/>
            <a:ext cx="8229600" cy="1143000"/>
          </a:xfrm>
        </p:spPr>
        <p:style>
          <a:lnRef idx="3">
            <a:schemeClr val="lt1"/>
          </a:lnRef>
          <a:fillRef idx="1">
            <a:schemeClr val="dk1"/>
          </a:fillRef>
          <a:effectRef idx="1">
            <a:schemeClr val="dk1"/>
          </a:effectRef>
          <a:fontRef idx="minor">
            <a:schemeClr val="lt1"/>
          </a:fontRef>
        </p:style>
        <p:txBody>
          <a:bodyPr>
            <a:normAutofit/>
          </a:bodyPr>
          <a:lstStyle/>
          <a:p>
            <a:pPr algn="ctr"/>
            <a:r>
              <a:rPr lang="zh-CN" altLang="en-US" sz="2800">
                <a:latin typeface="標楷體"/>
                <a:ea typeface="標楷體"/>
              </a:rPr>
              <a:t>宗教的社會</a:t>
            </a:r>
            <a:r>
              <a:rPr lang="zh-CN" altLang="en-US" sz="2800" smtClean="0">
                <a:latin typeface="標楷體"/>
                <a:ea typeface="標楷體"/>
              </a:rPr>
              <a:t>影響與責任</a:t>
            </a:r>
            <a:endParaRPr lang="en-US" altLang="zh-CN" sz="2800">
              <a:latin typeface="標楷體"/>
              <a:ea typeface="標楷體"/>
            </a:endParaRP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1857095"/>
            <a:ext cx="2664297" cy="3409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矩形 4"/>
          <p:cNvSpPr/>
          <p:nvPr/>
        </p:nvSpPr>
        <p:spPr>
          <a:xfrm>
            <a:off x="251520" y="5266351"/>
            <a:ext cx="3816424" cy="1477328"/>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r>
              <a:rPr lang="en-US" altLang="zh-TW"/>
              <a:t>Nirvana and Other Buddhist Felicities (Cambridge Studies in Religious Traditions) Paperback – November 2, 2006</a:t>
            </a:r>
          </a:p>
          <a:p>
            <a:r>
              <a:rPr lang="en-US" altLang="zh-TW"/>
              <a:t>by Steven Collins </a:t>
            </a:r>
            <a:endParaRPr lang="zh-TW" altLang="en-US"/>
          </a:p>
        </p:txBody>
      </p:sp>
      <p:sp>
        <p:nvSpPr>
          <p:cNvPr id="6" name="矩形 5"/>
          <p:cNvSpPr/>
          <p:nvPr/>
        </p:nvSpPr>
        <p:spPr>
          <a:xfrm>
            <a:off x="539552" y="1628800"/>
            <a:ext cx="2880320" cy="646331"/>
          </a:xfrm>
          <a:prstGeom prst="rect">
            <a:avLst/>
          </a:prstGeom>
        </p:spPr>
        <p:txBody>
          <a:bodyPr wrap="square">
            <a:spAutoFit/>
          </a:bodyPr>
          <a:lstStyle/>
          <a:p>
            <a:r>
              <a:rPr lang="en-US" altLang="zh-CN" smtClean="0"/>
              <a:t>Utopia</a:t>
            </a:r>
            <a:r>
              <a:rPr lang="zh-CN" altLang="en-US" smtClean="0"/>
              <a:t>（</a:t>
            </a:r>
            <a:r>
              <a:rPr lang="en-US" altLang="zh-CN" smtClean="0"/>
              <a:t>good-place</a:t>
            </a:r>
            <a:r>
              <a:rPr lang="zh-CN" altLang="en-US" smtClean="0"/>
              <a:t>）</a:t>
            </a:r>
            <a:r>
              <a:rPr lang="en-US" altLang="zh-CN" smtClean="0"/>
              <a:t>  Ou-topia</a:t>
            </a:r>
            <a:r>
              <a:rPr lang="zh-CN" altLang="en-US" smtClean="0"/>
              <a:t>（</a:t>
            </a:r>
            <a:r>
              <a:rPr lang="en-US" altLang="zh-CN" smtClean="0"/>
              <a:t>no-place</a:t>
            </a:r>
            <a:r>
              <a:rPr lang="zh-CN" altLang="en-US" smtClean="0"/>
              <a:t>）</a:t>
            </a:r>
            <a:endParaRPr lang="en-US" altLang="zh-TW"/>
          </a:p>
        </p:txBody>
      </p:sp>
      <p:sp>
        <p:nvSpPr>
          <p:cNvPr id="8" name="矩形 7"/>
          <p:cNvSpPr/>
          <p:nvPr/>
        </p:nvSpPr>
        <p:spPr>
          <a:xfrm>
            <a:off x="4211960" y="5266351"/>
            <a:ext cx="4536504" cy="156966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r>
              <a:rPr lang="en-US" altLang="zh-CN" sz="2400"/>
              <a:t>Weber</a:t>
            </a:r>
            <a:r>
              <a:rPr lang="en-US" altLang="zh-CN" sz="2400" smtClean="0"/>
              <a:t>: </a:t>
            </a:r>
            <a:r>
              <a:rPr lang="en-US" altLang="zh-TW" sz="2400" i="1"/>
              <a:t>The Protestant Ethic and the Spirit of </a:t>
            </a:r>
            <a:r>
              <a:rPr lang="en-US" altLang="zh-TW" sz="2400" i="1" smtClean="0"/>
              <a:t>Capitalism</a:t>
            </a:r>
          </a:p>
          <a:p>
            <a:r>
              <a:rPr lang="en-US" altLang="zh-CN" sz="2400" i="1" smtClean="0"/>
              <a:t>1904-05</a:t>
            </a:r>
            <a:r>
              <a:rPr lang="zh-CN" altLang="en-US" sz="2400" i="1" smtClean="0"/>
              <a:t>：</a:t>
            </a:r>
            <a:r>
              <a:rPr lang="zh-CN" altLang="en-US" sz="2400" b="1" smtClean="0"/>
              <a:t>經濟社會學的經典</a:t>
            </a:r>
            <a:endParaRPr lang="en-US" altLang="zh-TW" sz="2400" b="1" smtClean="0"/>
          </a:p>
          <a:p>
            <a:endParaRPr lang="en-US" altLang="zh-CN" sz="2400"/>
          </a:p>
        </p:txBody>
      </p:sp>
      <p:pic>
        <p:nvPicPr>
          <p:cNvPr id="3074" name="Picture 2" descr="圖片搜尋結果"/>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1665552"/>
            <a:ext cx="2880320" cy="3585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095575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style>
          <a:lnRef idx="2">
            <a:schemeClr val="dk1">
              <a:shade val="50000"/>
            </a:schemeClr>
          </a:lnRef>
          <a:fillRef idx="1">
            <a:schemeClr val="dk1"/>
          </a:fillRef>
          <a:effectRef idx="0">
            <a:schemeClr val="dk1"/>
          </a:effectRef>
          <a:fontRef idx="minor">
            <a:schemeClr val="lt1"/>
          </a:fontRef>
        </p:style>
        <p:txBody>
          <a:bodyPr/>
          <a:lstStyle/>
          <a:p>
            <a:pPr algn="ctr"/>
            <a:r>
              <a:rPr lang="zh-TW" altLang="zh-TW"/>
              <a:t>《大般涅槃經》</a:t>
            </a:r>
            <a:r>
              <a:rPr lang="zh-CN" altLang="en-US" smtClean="0"/>
              <a:t>興盛的社會</a:t>
            </a:r>
            <a:endParaRPr lang="zh-TW" altLang="en-US"/>
          </a:p>
        </p:txBody>
      </p:sp>
      <p:sp>
        <p:nvSpPr>
          <p:cNvPr id="3" name="內容版面配置區 2"/>
          <p:cNvSpPr>
            <a:spLocks noGrp="1"/>
          </p:cNvSpPr>
          <p:nvPr>
            <p:ph idx="1"/>
          </p:nvPr>
        </p:nvSpPr>
        <p:spPr/>
        <p:txBody>
          <a:bodyPr/>
          <a:lstStyle/>
          <a:p>
            <a:r>
              <a:rPr lang="zh-TW" altLang="zh-TW"/>
              <a:t>《大般涅槃經》經文開始提到摩竭陀阿闍世王想要攻打伐越祗人（</a:t>
            </a:r>
            <a:r>
              <a:rPr lang="en-US" altLang="zh-TW"/>
              <a:t>Vajjī</a:t>
            </a:r>
            <a:r>
              <a:rPr lang="zh-TW" altLang="zh-TW"/>
              <a:t>）</a:t>
            </a:r>
            <a:r>
              <a:rPr lang="en-US" altLang="zh-TW"/>
              <a:t>,</a:t>
            </a:r>
            <a:r>
              <a:rPr lang="zh-TW" altLang="zh-TW"/>
              <a:t>他派遣大臣去詢問佛陀的想法。佛陀並不是簡單的從道德的層面，慈悲心的培養或支持戰爭的根源來自人心的貪嗔痴來勸誡阿闍世王。佛陀藉由阿難的口，來說明伐越祗的社會具有</a:t>
            </a:r>
            <a:r>
              <a:rPr lang="en-US" altLang="zh-TW"/>
              <a:t>7</a:t>
            </a:r>
            <a:r>
              <a:rPr lang="zh-TW" altLang="zh-TW"/>
              <a:t>個令社會不滅的做法（</a:t>
            </a:r>
            <a:r>
              <a:rPr lang="en-US" altLang="zh-TW"/>
              <a:t>satta aparihāniyā dhammā</a:t>
            </a:r>
            <a:r>
              <a:rPr lang="zh-TW" altLang="zh-TW"/>
              <a:t>），因此這樣的社會只會繁榮興盛，而不會衰弱：</a:t>
            </a:r>
          </a:p>
          <a:p>
            <a:endParaRPr lang="zh-TW" altLang="en-US"/>
          </a:p>
        </p:txBody>
      </p:sp>
    </p:spTree>
    <p:extLst>
      <p:ext uri="{BB962C8B-B14F-4D97-AF65-F5344CB8AC3E}">
        <p14:creationId xmlns:p14="http://schemas.microsoft.com/office/powerpoint/2010/main" val="166130542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404664"/>
            <a:ext cx="8229600" cy="5767853"/>
          </a:xfrm>
        </p:spPr>
        <p:txBody>
          <a:bodyPr>
            <a:normAutofit fontScale="70000" lnSpcReduction="20000"/>
          </a:bodyPr>
          <a:lstStyle/>
          <a:p>
            <a:pPr marL="0" indent="0">
              <a:buNone/>
            </a:pPr>
            <a:r>
              <a:rPr lang="zh-TW" altLang="zh-TW"/>
              <a:t>爾時尊者阿難立於佛後用扇扇佛。薄伽梵語尊者阿難說：</a:t>
            </a:r>
          </a:p>
          <a:p>
            <a:pPr marL="0" indent="0">
              <a:buNone/>
            </a:pPr>
            <a:r>
              <a:rPr lang="en-US" altLang="zh-TW"/>
              <a:t>    </a:t>
            </a:r>
            <a:r>
              <a:rPr lang="zh-TW" altLang="zh-TW"/>
              <a:t>「阿難，你是否聽聞越祗人</a:t>
            </a:r>
            <a:r>
              <a:rPr lang="en-US" altLang="zh-TW"/>
              <a:t>1. </a:t>
            </a:r>
            <a:r>
              <a:rPr lang="zh-TW" altLang="zh-TW" u="sng"/>
              <a:t>常相集會</a:t>
            </a:r>
            <a:r>
              <a:rPr lang="zh-TW" altLang="zh-TW"/>
              <a:t>？」</a:t>
            </a:r>
          </a:p>
          <a:p>
            <a:pPr marL="0" indent="0">
              <a:buNone/>
            </a:pPr>
            <a:r>
              <a:rPr lang="en-US" altLang="zh-TW"/>
              <a:t>    </a:t>
            </a:r>
            <a:r>
              <a:rPr lang="zh-TW" altLang="zh-TW"/>
              <a:t>「我聽聞越祗人常相集會，世尊。」</a:t>
            </a:r>
          </a:p>
          <a:p>
            <a:pPr marL="0" indent="0">
              <a:buNone/>
            </a:pPr>
            <a:r>
              <a:rPr lang="en-US" altLang="zh-TW"/>
              <a:t>    </a:t>
            </a:r>
            <a:r>
              <a:rPr lang="zh-TW" altLang="zh-TW"/>
              <a:t>「阿難，當越祗人仍常相集會，則彼等是只會興盛，不會衰微。」</a:t>
            </a:r>
          </a:p>
          <a:p>
            <a:pPr marL="0" indent="0">
              <a:buNone/>
            </a:pPr>
            <a:r>
              <a:rPr lang="zh-TW" altLang="zh-TW"/>
              <a:t>同樣地，另外六個做法是：</a:t>
            </a:r>
          </a:p>
          <a:p>
            <a:pPr marL="0" indent="0">
              <a:buNone/>
            </a:pPr>
            <a:r>
              <a:rPr lang="en-US" altLang="zh-TW"/>
              <a:t>2. </a:t>
            </a:r>
            <a:r>
              <a:rPr lang="zh-TW" altLang="zh-TW"/>
              <a:t>一心一德（</a:t>
            </a:r>
            <a:r>
              <a:rPr lang="en-US" altLang="zh-TW"/>
              <a:t>samaggā</a:t>
            </a:r>
            <a:r>
              <a:rPr lang="zh-TW" altLang="zh-TW"/>
              <a:t>）相會、相起及相負責任</a:t>
            </a:r>
          </a:p>
          <a:p>
            <a:pPr marL="0" indent="0">
              <a:buNone/>
            </a:pPr>
            <a:r>
              <a:rPr lang="en-US" altLang="zh-TW" u="sng" smtClean="0"/>
              <a:t>3</a:t>
            </a:r>
            <a:r>
              <a:rPr lang="en-US" altLang="zh-TW" u="sng"/>
              <a:t>. </a:t>
            </a:r>
            <a:r>
              <a:rPr lang="zh-TW" altLang="zh-TW" u="sng"/>
              <a:t>凡有所作為皆依照越祗古昔所傳制度，而是未興者不興，已興者不</a:t>
            </a:r>
            <a:r>
              <a:rPr lang="zh-TW" altLang="zh-TW" u="sng" smtClean="0"/>
              <a:t>廢</a:t>
            </a:r>
            <a:endParaRPr lang="en-US" altLang="zh-TW"/>
          </a:p>
          <a:p>
            <a:pPr marL="0" indent="0">
              <a:buNone/>
            </a:pPr>
            <a:r>
              <a:rPr lang="en-US" altLang="zh-TW" smtClean="0"/>
              <a:t>4</a:t>
            </a:r>
            <a:r>
              <a:rPr lang="en-US" altLang="zh-TW"/>
              <a:t>.</a:t>
            </a:r>
            <a:r>
              <a:rPr lang="zh-TW" altLang="zh-TW"/>
              <a:t>恭敬尊奉其年長者并接受其</a:t>
            </a:r>
            <a:r>
              <a:rPr lang="zh-TW" altLang="zh-TW" smtClean="0"/>
              <a:t>忠告</a:t>
            </a:r>
            <a:endParaRPr lang="en-US" altLang="zh-TW" smtClean="0"/>
          </a:p>
          <a:p>
            <a:pPr marL="0" indent="0">
              <a:buNone/>
            </a:pPr>
            <a:r>
              <a:rPr lang="en-US" altLang="zh-TW" smtClean="0"/>
              <a:t>5</a:t>
            </a:r>
            <a:r>
              <a:rPr lang="en-US" altLang="zh-TW"/>
              <a:t>.</a:t>
            </a:r>
            <a:r>
              <a:rPr lang="zh-TW" altLang="zh-TW"/>
              <a:t>不誘迫其本族的婦女與之同居</a:t>
            </a:r>
          </a:p>
          <a:p>
            <a:pPr marL="0" indent="0">
              <a:buNone/>
            </a:pPr>
            <a:r>
              <a:rPr lang="en-US" altLang="zh-TW" smtClean="0"/>
              <a:t>6. </a:t>
            </a:r>
            <a:r>
              <a:rPr lang="zh-TW" altLang="zh-TW" smtClean="0"/>
              <a:t>恭敬</a:t>
            </a:r>
            <a:r>
              <a:rPr lang="zh-TW" altLang="zh-TW"/>
              <a:t>尊奉其城巿或鄉鎮的神舍，不廢棄往昔所規定，所遵行的正當祭獻</a:t>
            </a:r>
          </a:p>
          <a:p>
            <a:pPr marL="0" indent="0">
              <a:buNone/>
            </a:pPr>
            <a:r>
              <a:rPr lang="en-US" altLang="zh-TW" smtClean="0"/>
              <a:t>7</a:t>
            </a:r>
            <a:r>
              <a:rPr lang="en-US" altLang="zh-TW"/>
              <a:t>.</a:t>
            </a:r>
            <a:r>
              <a:rPr lang="zh-TW" altLang="zh-TW"/>
              <a:t>諸阿羅漢有適當的保護，防衛及供養，其在遠地者將趨赴境內，而已在境內者會平安居處</a:t>
            </a:r>
          </a:p>
          <a:p>
            <a:pPr marL="0" indent="0">
              <a:buNone/>
            </a:pPr>
            <a:endParaRPr lang="en-US" altLang="zh-TW" smtClean="0"/>
          </a:p>
          <a:p>
            <a:pPr marL="0" indent="0">
              <a:buNone/>
            </a:pPr>
            <a:endParaRPr lang="en-US" altLang="zh-TW"/>
          </a:p>
          <a:p>
            <a:pPr marL="0" indent="0">
              <a:buNone/>
            </a:pPr>
            <a:r>
              <a:rPr lang="zh-TW" altLang="zh-TW" smtClean="0"/>
              <a:t>最後</a:t>
            </a:r>
            <a:r>
              <a:rPr lang="zh-TW" altLang="zh-TW"/>
              <a:t>佛陀跟阿闍世王派遣的大臣說：</a:t>
            </a:r>
          </a:p>
          <a:p>
            <a:pPr marL="0" indent="0">
              <a:buNone/>
            </a:pPr>
            <a:r>
              <a:rPr lang="zh-TW" altLang="zh-TW"/>
              <a:t>婆羅門，往昔我住在毘舍離的沙然達達神舍，以此七興盛法教越祗人，當此七法尚存在於越祗人中，當越祗人仍諄諄以此相訓，婆羅門，則彼等是只會興盛，不會衰微</a:t>
            </a:r>
            <a:r>
              <a:rPr lang="zh-TW" altLang="zh-TW" smtClean="0"/>
              <a:t>。</a:t>
            </a:r>
            <a:endParaRPr lang="zh-TW" altLang="zh-TW"/>
          </a:p>
        </p:txBody>
      </p:sp>
    </p:spTree>
    <p:extLst>
      <p:ext uri="{BB962C8B-B14F-4D97-AF65-F5344CB8AC3E}">
        <p14:creationId xmlns:p14="http://schemas.microsoft.com/office/powerpoint/2010/main" val="155961895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lvl="0"/>
            <a:r>
              <a:rPr lang="zh-TW" altLang="zh-TW" u="sng"/>
              <a:t>常相集會</a:t>
            </a:r>
            <a:endParaRPr lang="zh-TW" altLang="zh-TW"/>
          </a:p>
          <a:p>
            <a:r>
              <a:rPr lang="zh-TW" altLang="zh-TW"/>
              <a:t>常相集會（討論公共議題）是為了了解各方社會的現況或那個地區出現社會動盪，出現強盜、那些地方被國王（政府）忽略。如果人民常相聚會，他們可以及時互相幫忙解決這些動盪。</a:t>
            </a:r>
          </a:p>
          <a:p>
            <a:endParaRPr lang="zh-TW" altLang="en-US"/>
          </a:p>
        </p:txBody>
      </p:sp>
    </p:spTree>
    <p:extLst>
      <p:ext uri="{BB962C8B-B14F-4D97-AF65-F5344CB8AC3E}">
        <p14:creationId xmlns:p14="http://schemas.microsoft.com/office/powerpoint/2010/main" val="126922335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normAutofit fontScale="77500" lnSpcReduction="20000"/>
          </a:bodyPr>
          <a:lstStyle/>
          <a:p>
            <a:pPr marL="0" lvl="0" indent="0">
              <a:buNone/>
            </a:pPr>
            <a:r>
              <a:rPr lang="zh-TW" altLang="zh-TW"/>
              <a:t>一心一德相會、相起及相負責任</a:t>
            </a:r>
          </a:p>
          <a:p>
            <a:pPr marL="0" indent="0">
              <a:buNone/>
            </a:pPr>
            <a:r>
              <a:rPr lang="zh-TW" altLang="zh-TW"/>
              <a:t>「一心一德」的意思是說人們應該承擔社會責任，參加集會（討論公共議題），而不應該用私人的理由來逃避集會。相反的，當集會的鼓敲響，即使是正在吃飯也應該立即停止來參加會議，這就是「一心一德」。</a:t>
            </a:r>
          </a:p>
          <a:p>
            <a:pPr marL="0" indent="0">
              <a:buNone/>
            </a:pPr>
            <a:r>
              <a:rPr lang="zh-TW" altLang="zh-TW"/>
              <a:t>「一心一德相會」是指大家集合在討論或操作事務時應該同時開始，而不應該落下任何一個人。</a:t>
            </a:r>
          </a:p>
          <a:p>
            <a:pPr marL="0" indent="0">
              <a:buNone/>
            </a:pPr>
            <a:r>
              <a:rPr lang="zh-TW" altLang="zh-TW"/>
              <a:t>「一心一德相起」大家集合在討論或操作事務是不應該有人以“對議題不感興趣或無法達成共識”為理由而先離席。</a:t>
            </a:r>
          </a:p>
          <a:p>
            <a:pPr marL="0" indent="0">
              <a:buNone/>
            </a:pPr>
            <a:r>
              <a:rPr lang="zh-TW" altLang="zh-TW"/>
              <a:t>「一心一德相負責任」是指當有人的任務遭遇困難時、生病時大家應該一起幫忙，如果有值得慶祝或感到悲傷時，應該大家一起分享。</a:t>
            </a:r>
          </a:p>
          <a:p>
            <a:pPr marL="0" indent="0">
              <a:buNone/>
            </a:pPr>
            <a:r>
              <a:rPr lang="en-US" altLang="zh-TW"/>
              <a:t>vajjī samaggā sannipātanti, samaggā vuṭṭhahanti, samaggā vajjīkarakaṇīyāni karontīti</a:t>
            </a:r>
            <a:endParaRPr lang="zh-TW" altLang="zh-TW"/>
          </a:p>
          <a:p>
            <a:endParaRPr lang="zh-TW" altLang="en-US"/>
          </a:p>
        </p:txBody>
      </p:sp>
    </p:spTree>
    <p:extLst>
      <p:ext uri="{BB962C8B-B14F-4D97-AF65-F5344CB8AC3E}">
        <p14:creationId xmlns:p14="http://schemas.microsoft.com/office/powerpoint/2010/main" val="237961444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476672"/>
            <a:ext cx="8229600" cy="5976664"/>
          </a:xfrm>
        </p:spPr>
        <p:txBody>
          <a:bodyPr>
            <a:normAutofit fontScale="55000" lnSpcReduction="20000"/>
          </a:bodyPr>
          <a:lstStyle/>
          <a:p>
            <a:pPr marL="0" lvl="0" indent="0">
              <a:buNone/>
            </a:pPr>
            <a:r>
              <a:rPr lang="en-US" altLang="zh-CN" smtClean="0"/>
              <a:t>3. </a:t>
            </a:r>
            <a:r>
              <a:rPr lang="zh-TW" altLang="zh-TW" smtClean="0"/>
              <a:t>凡</a:t>
            </a:r>
            <a:r>
              <a:rPr lang="zh-TW" altLang="zh-TW"/>
              <a:t>有所作為皆依照越祗古昔所傳制度，而是未興者不興，已興者不廢</a:t>
            </a:r>
            <a:r>
              <a:rPr lang="zh-CN" altLang="zh-TW"/>
              <a:t>（</a:t>
            </a:r>
            <a:r>
              <a:rPr lang="en-US" altLang="zh-TW"/>
              <a:t>apaññattaṃ na paññapenti, paññattaṃ na samucchindanti</a:t>
            </a:r>
            <a:r>
              <a:rPr lang="zh-CN" altLang="zh-TW"/>
              <a:t>）</a:t>
            </a:r>
            <a:endParaRPr lang="zh-TW" altLang="zh-TW"/>
          </a:p>
          <a:p>
            <a:pPr marL="0" indent="0">
              <a:buNone/>
            </a:pPr>
            <a:r>
              <a:rPr lang="zh-TW" altLang="zh-TW"/>
              <a:t>「古昔所傳制度（</a:t>
            </a:r>
            <a:r>
              <a:rPr lang="en-US" altLang="zh-TW"/>
              <a:t>paññatta</a:t>
            </a:r>
            <a:r>
              <a:rPr lang="zh-TW" altLang="zh-TW"/>
              <a:t>）」包括賦稅法與罰則法等等</a:t>
            </a:r>
          </a:p>
          <a:p>
            <a:pPr marL="0" indent="0">
              <a:buNone/>
            </a:pPr>
            <a:endParaRPr lang="en-US" altLang="zh-TW" smtClean="0"/>
          </a:p>
          <a:p>
            <a:pPr marL="0" indent="0">
              <a:buNone/>
            </a:pPr>
            <a:r>
              <a:rPr lang="zh-TW" altLang="zh-TW" smtClean="0"/>
              <a:t>「</a:t>
            </a:r>
            <a:r>
              <a:rPr lang="zh-TW" altLang="zh-TW"/>
              <a:t>未興者不興」指：</a:t>
            </a:r>
          </a:p>
          <a:p>
            <a:r>
              <a:rPr lang="zh-TW" altLang="zh-TW" smtClean="0"/>
              <a:t>對於</a:t>
            </a:r>
            <a:r>
              <a:rPr lang="zh-TW" altLang="zh-TW"/>
              <a:t>嫌犯不應該為審就直接懲罰</a:t>
            </a:r>
            <a:r>
              <a:rPr lang="zh-TW" altLang="zh-TW" smtClean="0"/>
              <a:t>。</a:t>
            </a:r>
            <a:endParaRPr lang="en-US" altLang="zh-TW" smtClean="0"/>
          </a:p>
          <a:p>
            <a:r>
              <a:rPr lang="zh-TW" altLang="zh-TW" smtClean="0"/>
              <a:t>不</a:t>
            </a:r>
            <a:r>
              <a:rPr lang="zh-TW" altLang="zh-TW"/>
              <a:t>應該在既定的賦稅上再額外加新的賦稅，否則人們會因負擔過大離開自己的社會，甚至被迫犯罪。</a:t>
            </a:r>
          </a:p>
          <a:p>
            <a:pPr marL="0" indent="0">
              <a:buNone/>
            </a:pPr>
            <a:r>
              <a:rPr lang="zh-TW" altLang="zh-TW"/>
              <a:t>「已興者不廢」</a:t>
            </a:r>
            <a:r>
              <a:rPr lang="zh-CN" altLang="zh-TW"/>
              <a:t>指：</a:t>
            </a:r>
            <a:endParaRPr lang="zh-TW" altLang="zh-TW"/>
          </a:p>
          <a:p>
            <a:r>
              <a:rPr lang="zh-TW" altLang="zh-TW"/>
              <a:t>已經規範的稅賦應該負責的收取，否則大象、馬、軍隊無法支持，百姓就無法被保護。當他們無法如法的執行他們（軍人）的任務，而被人們指為“匪”，而被處死，他們的親人將會離開這個國家甚至反過來攻擊這個國家。</a:t>
            </a:r>
          </a:p>
          <a:p>
            <a:pPr marL="0" lvl="0" indent="0">
              <a:buNone/>
            </a:pPr>
            <a:r>
              <a:rPr lang="zh-TW" altLang="zh-TW" smtClean="0"/>
              <a:t>「</a:t>
            </a:r>
            <a:r>
              <a:rPr lang="zh-TW" altLang="zh-TW"/>
              <a:t>古昔所傳制度」是</a:t>
            </a:r>
            <a:r>
              <a:rPr lang="zh-TW" altLang="zh-TW" smtClean="0"/>
              <a:t>指</a:t>
            </a:r>
            <a:endParaRPr lang="en-US" altLang="zh-TW" smtClean="0"/>
          </a:p>
          <a:p>
            <a:r>
              <a:rPr lang="zh-TW" altLang="zh-TW" smtClean="0"/>
              <a:t>當</a:t>
            </a:r>
            <a:r>
              <a:rPr lang="zh-TW" altLang="zh-TW"/>
              <a:t>有人被懷疑犯罪，他應該被交給</a:t>
            </a:r>
            <a:r>
              <a:rPr lang="en-US" altLang="zh-TW"/>
              <a:t>(</a:t>
            </a:r>
            <a:r>
              <a:rPr lang="zh-TW" altLang="zh-TW"/>
              <a:t>檢察官</a:t>
            </a:r>
            <a:r>
              <a:rPr lang="en-US" altLang="zh-TW"/>
              <a:t>)</a:t>
            </a:r>
            <a:r>
              <a:rPr lang="zh-TW" altLang="zh-TW"/>
              <a:t>審訊（</a:t>
            </a:r>
            <a:r>
              <a:rPr lang="en-US" altLang="zh-TW"/>
              <a:t>vinicchaya-mahāmattā </a:t>
            </a:r>
            <a:r>
              <a:rPr lang="zh-TW" altLang="zh-TW"/>
              <a:t>），如果發現他沒有犯罪事實應該被釋放，如果覺得他可能有犯罪則應該交給法官審訊（</a:t>
            </a:r>
            <a:r>
              <a:rPr lang="en-US" altLang="zh-TW"/>
              <a:t>vohārikā</a:t>
            </a:r>
            <a:r>
              <a:rPr lang="zh-TW" altLang="zh-TW"/>
              <a:t>）</a:t>
            </a:r>
            <a:r>
              <a:rPr lang="en-US" altLang="zh-TW"/>
              <a:t>,</a:t>
            </a:r>
            <a:r>
              <a:rPr lang="zh-TW" altLang="zh-TW"/>
              <a:t>然後再有八個社會公正人士（</a:t>
            </a:r>
            <a:r>
              <a:rPr lang="en-US" altLang="zh-TW"/>
              <a:t>aṭṭhakulikā</a:t>
            </a:r>
            <a:r>
              <a:rPr lang="zh-TW" altLang="zh-TW"/>
              <a:t>）審訊，然後一路到最後讓國王審訊。最後如果國王仍然判斷此人有犯罪事實，他應該在犯人面前誦讀法條與罰則（</a:t>
            </a:r>
            <a:r>
              <a:rPr lang="en-US" altLang="zh-TW"/>
              <a:t>paveṇi-potthaka</a:t>
            </a:r>
            <a:r>
              <a:rPr lang="zh-TW" altLang="zh-TW"/>
              <a:t>），告知犯人什麼樣的犯罪行為應該接受什麼懲罰。</a:t>
            </a:r>
          </a:p>
          <a:p>
            <a:pPr marL="0" indent="0">
              <a:buNone/>
            </a:pPr>
            <a:r>
              <a:rPr lang="en-US" altLang="zh-TW"/>
              <a:t>	4.</a:t>
            </a:r>
            <a:r>
              <a:rPr lang="zh-TW" altLang="zh-TW"/>
              <a:t>恭敬尊奉其年長者并接受其忠告</a:t>
            </a:r>
          </a:p>
          <a:p>
            <a:pPr marL="0" indent="0">
              <a:buNone/>
            </a:pPr>
            <a:r>
              <a:rPr lang="en-US" altLang="zh-TW"/>
              <a:t>	5.</a:t>
            </a:r>
            <a:r>
              <a:rPr lang="zh-TW" altLang="zh-TW"/>
              <a:t>不誘迫其本族的婦女與之同居</a:t>
            </a:r>
          </a:p>
          <a:p>
            <a:pPr marL="0" indent="0">
              <a:buNone/>
            </a:pPr>
            <a:r>
              <a:rPr lang="en-US" altLang="zh-TW"/>
              <a:t>	6.</a:t>
            </a:r>
            <a:r>
              <a:rPr lang="zh-TW" altLang="zh-TW"/>
              <a:t>恭敬尊奉其城巿或鄉鎮的神舍，不廢棄往昔所規定，所遵行的正當祭獻</a:t>
            </a:r>
          </a:p>
          <a:p>
            <a:pPr marL="0" indent="0">
              <a:buNone/>
            </a:pPr>
            <a:r>
              <a:rPr lang="en-US" altLang="zh-TW"/>
              <a:t>	7.</a:t>
            </a:r>
            <a:r>
              <a:rPr lang="zh-TW" altLang="zh-TW"/>
              <a:t>諸阿羅漢有適當的保護，防衛及供養，其在遠地者將趨赴境內，而已在境內者會平安居處</a:t>
            </a:r>
          </a:p>
          <a:p>
            <a:endParaRPr lang="zh-TW" altLang="en-US"/>
          </a:p>
        </p:txBody>
      </p:sp>
    </p:spTree>
    <p:extLst>
      <p:ext uri="{BB962C8B-B14F-4D97-AF65-F5344CB8AC3E}">
        <p14:creationId xmlns:p14="http://schemas.microsoft.com/office/powerpoint/2010/main" val="4703773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pPr marL="0" indent="0">
              <a:buNone/>
            </a:pPr>
            <a:r>
              <a:rPr lang="en-US" altLang="zh-TW"/>
              <a:t>4.</a:t>
            </a:r>
            <a:r>
              <a:rPr lang="zh-TW" altLang="zh-TW"/>
              <a:t>恭敬尊奉其年長者并接受其忠告</a:t>
            </a:r>
          </a:p>
          <a:p>
            <a:pPr marL="0" indent="0">
              <a:buNone/>
            </a:pPr>
            <a:r>
              <a:rPr lang="en-US" altLang="zh-TW" smtClean="0"/>
              <a:t>5</a:t>
            </a:r>
            <a:r>
              <a:rPr lang="en-US" altLang="zh-TW"/>
              <a:t>.</a:t>
            </a:r>
            <a:r>
              <a:rPr lang="zh-TW" altLang="zh-TW"/>
              <a:t>不誘迫其本族的婦女與之</a:t>
            </a:r>
            <a:r>
              <a:rPr lang="zh-TW" altLang="zh-TW" smtClean="0"/>
              <a:t>同居</a:t>
            </a:r>
            <a:endParaRPr lang="en-US" altLang="zh-TW" smtClean="0"/>
          </a:p>
          <a:p>
            <a:r>
              <a:rPr lang="zh-CN" altLang="en-US" smtClean="0"/>
              <a:t>信仰對</a:t>
            </a:r>
            <a:r>
              <a:rPr lang="zh-CN" altLang="en-US"/>
              <a:t>社會繁榮安定的重要性</a:t>
            </a:r>
            <a:endParaRPr lang="zh-TW" altLang="zh-TW"/>
          </a:p>
          <a:p>
            <a:pPr marL="0" indent="0">
              <a:buNone/>
            </a:pPr>
            <a:r>
              <a:rPr lang="en-US" altLang="zh-TW" smtClean="0"/>
              <a:t>6</a:t>
            </a:r>
            <a:r>
              <a:rPr lang="en-US" altLang="zh-TW"/>
              <a:t>.</a:t>
            </a:r>
            <a:r>
              <a:rPr lang="zh-TW" altLang="zh-TW"/>
              <a:t>恭敬尊奉其城巿或鄉鎮的神舍，不廢棄往昔所規定，所遵行的正當</a:t>
            </a:r>
            <a:r>
              <a:rPr lang="zh-TW" altLang="zh-TW" smtClean="0"/>
              <a:t>祭獻</a:t>
            </a:r>
            <a:endParaRPr lang="en-US" altLang="zh-TW" smtClean="0"/>
          </a:p>
          <a:p>
            <a:r>
              <a:rPr lang="zh-CN" altLang="en-US" smtClean="0"/>
              <a:t>宗教對社會繁榮安定的重要性</a:t>
            </a:r>
            <a:endParaRPr lang="en-US" altLang="zh-TW" smtClean="0"/>
          </a:p>
          <a:p>
            <a:pPr marL="0" indent="0">
              <a:buNone/>
            </a:pPr>
            <a:r>
              <a:rPr lang="en-US" altLang="zh-TW" smtClean="0"/>
              <a:t>7</a:t>
            </a:r>
            <a:r>
              <a:rPr lang="en-US" altLang="zh-TW"/>
              <a:t>.</a:t>
            </a:r>
            <a:r>
              <a:rPr lang="zh-TW" altLang="zh-TW"/>
              <a:t>諸阿羅漢有適當的保護，防衛及供養，其在遠地者將趨赴境內，而已在境內者會平安居</a:t>
            </a:r>
            <a:r>
              <a:rPr lang="zh-TW" altLang="zh-TW" smtClean="0"/>
              <a:t>處</a:t>
            </a:r>
            <a:endParaRPr lang="en-US" altLang="zh-TW" smtClean="0"/>
          </a:p>
          <a:p>
            <a:endParaRPr lang="zh-TW" altLang="en-US"/>
          </a:p>
        </p:txBody>
      </p:sp>
    </p:spTree>
    <p:extLst>
      <p:ext uri="{BB962C8B-B14F-4D97-AF65-F5344CB8AC3E}">
        <p14:creationId xmlns:p14="http://schemas.microsoft.com/office/powerpoint/2010/main" val="95655005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CN" altLang="en-US" smtClean="0"/>
              <a:t>結論</a:t>
            </a:r>
            <a:endParaRPr lang="zh-TW" altLang="en-US"/>
          </a:p>
        </p:txBody>
      </p:sp>
      <p:sp>
        <p:nvSpPr>
          <p:cNvPr id="3" name="內容版面配置區 2"/>
          <p:cNvSpPr>
            <a:spLocks noGrp="1"/>
          </p:cNvSpPr>
          <p:nvPr>
            <p:ph idx="1"/>
          </p:nvPr>
        </p:nvSpPr>
        <p:spPr/>
        <p:txBody>
          <a:bodyPr>
            <a:normAutofit fontScale="92500" lnSpcReduction="10000"/>
          </a:bodyPr>
          <a:lstStyle/>
          <a:p>
            <a:r>
              <a:rPr lang="zh-CN" altLang="en-US" smtClean="0">
                <a:latin typeface="標楷體" panose="03000509000000000000" pitchFamily="65" charset="-120"/>
                <a:ea typeface="標楷體" panose="03000509000000000000" pitchFamily="65" charset="-120"/>
              </a:rPr>
              <a:t>傳統人間淨土更具有佛教神聖意義 </a:t>
            </a:r>
            <a:r>
              <a:rPr lang="en-US" altLang="zh-CN" smtClean="0">
                <a:latin typeface="標楷體" panose="03000509000000000000" pitchFamily="65" charset="-120"/>
                <a:ea typeface="標楷體" panose="03000509000000000000" pitchFamily="65" charset="-120"/>
              </a:rPr>
              <a:t>– </a:t>
            </a:r>
            <a:r>
              <a:rPr lang="zh-CN" altLang="en-US" smtClean="0">
                <a:latin typeface="標楷體" panose="03000509000000000000" pitchFamily="65" charset="-120"/>
                <a:ea typeface="標楷體" panose="03000509000000000000" pitchFamily="65" charset="-120"/>
              </a:rPr>
              <a:t>出世解脫</a:t>
            </a:r>
            <a:endParaRPr lang="en-US" altLang="zh-CN" smtClean="0">
              <a:latin typeface="標楷體" panose="03000509000000000000" pitchFamily="65" charset="-120"/>
              <a:ea typeface="標楷體" panose="03000509000000000000" pitchFamily="65" charset="-120"/>
            </a:endParaRPr>
          </a:p>
          <a:p>
            <a:r>
              <a:rPr lang="zh-CN" altLang="en-US" smtClean="0">
                <a:latin typeface="標楷體" panose="03000509000000000000" pitchFamily="65" charset="-120"/>
                <a:ea typeface="標楷體" panose="03000509000000000000" pitchFamily="65" charset="-120"/>
              </a:rPr>
              <a:t>現代人間淨土的建設應該更重視社會結構而不僅僅是個人心靈淨化</a:t>
            </a:r>
            <a:endParaRPr lang="en-US" altLang="zh-CN" smtClean="0">
              <a:latin typeface="標楷體" panose="03000509000000000000" pitchFamily="65" charset="-120"/>
              <a:ea typeface="標楷體" panose="03000509000000000000" pitchFamily="65" charset="-120"/>
            </a:endParaRPr>
          </a:p>
          <a:p>
            <a:pPr lvl="1"/>
            <a:r>
              <a:rPr lang="zh-CN" altLang="en-US" smtClean="0">
                <a:latin typeface="標楷體" panose="03000509000000000000" pitchFamily="65" charset="-120"/>
                <a:ea typeface="標楷體" panose="03000509000000000000" pitchFamily="65" charset="-120"/>
              </a:rPr>
              <a:t>人間淨土的建設方向：慈善救助團體 </a:t>
            </a:r>
            <a:r>
              <a:rPr lang="en-US" altLang="zh-CN" smtClean="0">
                <a:latin typeface="標楷體" panose="03000509000000000000" pitchFamily="65" charset="-120"/>
                <a:ea typeface="標楷體" panose="03000509000000000000" pitchFamily="65" charset="-120"/>
              </a:rPr>
              <a:t>VS </a:t>
            </a:r>
            <a:r>
              <a:rPr lang="zh-CN" altLang="en-US" smtClean="0">
                <a:latin typeface="標楷體" panose="03000509000000000000" pitchFamily="65" charset="-120"/>
                <a:ea typeface="標楷體" panose="03000509000000000000" pitchFamily="65" charset="-120"/>
              </a:rPr>
              <a:t>公民社會？</a:t>
            </a:r>
            <a:endParaRPr lang="en-US" altLang="zh-CN" smtClean="0">
              <a:latin typeface="標楷體" panose="03000509000000000000" pitchFamily="65" charset="-120"/>
              <a:ea typeface="標楷體" panose="03000509000000000000" pitchFamily="65" charset="-120"/>
            </a:endParaRPr>
          </a:p>
          <a:p>
            <a:pPr lvl="2"/>
            <a:r>
              <a:rPr lang="zh-CN" altLang="en-US" smtClean="0">
                <a:latin typeface="標楷體" panose="03000509000000000000" pitchFamily="65" charset="-120"/>
                <a:ea typeface="標楷體" panose="03000509000000000000" pitchFamily="65" charset="-120"/>
              </a:rPr>
              <a:t>災難救助</a:t>
            </a:r>
            <a:endParaRPr lang="en-US" altLang="zh-CN" smtClean="0">
              <a:latin typeface="標楷體" panose="03000509000000000000" pitchFamily="65" charset="-120"/>
              <a:ea typeface="標楷體" panose="03000509000000000000" pitchFamily="65" charset="-120"/>
            </a:endParaRPr>
          </a:p>
          <a:p>
            <a:pPr lvl="2"/>
            <a:r>
              <a:rPr lang="zh-CN" altLang="en-US" smtClean="0">
                <a:latin typeface="標楷體" panose="03000509000000000000" pitchFamily="65" charset="-120"/>
                <a:ea typeface="標楷體" panose="03000509000000000000" pitchFamily="65" charset="-120"/>
              </a:rPr>
              <a:t>貧窮救助</a:t>
            </a:r>
            <a:endParaRPr lang="en-US" altLang="zh-CN" smtClean="0">
              <a:latin typeface="標楷體" panose="03000509000000000000" pitchFamily="65" charset="-120"/>
              <a:ea typeface="標楷體" panose="03000509000000000000" pitchFamily="65" charset="-120"/>
            </a:endParaRPr>
          </a:p>
          <a:p>
            <a:pPr lvl="2"/>
            <a:r>
              <a:rPr lang="zh-CN" altLang="en-US" smtClean="0">
                <a:latin typeface="標楷體" panose="03000509000000000000" pitchFamily="65" charset="-120"/>
                <a:ea typeface="標楷體" panose="03000509000000000000" pitchFamily="65" charset="-120"/>
              </a:rPr>
              <a:t>心靈撫慰</a:t>
            </a:r>
            <a:endParaRPr lang="en-US" altLang="zh-CN" smtClean="0">
              <a:latin typeface="標楷體" panose="03000509000000000000" pitchFamily="65" charset="-120"/>
              <a:ea typeface="標楷體" panose="03000509000000000000" pitchFamily="65" charset="-120"/>
            </a:endParaRPr>
          </a:p>
          <a:p>
            <a:pPr lvl="2"/>
            <a:r>
              <a:rPr lang="zh-CN" altLang="en-US" smtClean="0">
                <a:latin typeface="標楷體" panose="03000509000000000000" pitchFamily="65" charset="-120"/>
                <a:ea typeface="標楷體" panose="03000509000000000000" pitchFamily="65" charset="-120"/>
              </a:rPr>
              <a:t>對制度帶來的問題的補救，是否忽略問題的根本？</a:t>
            </a:r>
            <a:endParaRPr lang="en-US" altLang="zh-CN" smtClean="0">
              <a:latin typeface="標楷體" panose="03000509000000000000" pitchFamily="65" charset="-120"/>
              <a:ea typeface="標楷體" panose="03000509000000000000" pitchFamily="65" charset="-120"/>
            </a:endParaRPr>
          </a:p>
          <a:p>
            <a:pPr lvl="2"/>
            <a:r>
              <a:rPr lang="zh-CN" altLang="en-US" smtClean="0">
                <a:latin typeface="標楷體" panose="03000509000000000000" pitchFamily="65" charset="-120"/>
                <a:ea typeface="標楷體" panose="03000509000000000000" pitchFamily="65" charset="-120"/>
              </a:rPr>
              <a:t>公民社會 </a:t>
            </a:r>
            <a:r>
              <a:rPr lang="en-US" altLang="zh-CN" smtClean="0">
                <a:latin typeface="標楷體" panose="03000509000000000000" pitchFamily="65" charset="-120"/>
                <a:ea typeface="標楷體" panose="03000509000000000000" pitchFamily="65" charset="-120"/>
              </a:rPr>
              <a:t>– </a:t>
            </a:r>
            <a:r>
              <a:rPr lang="zh-CN" altLang="en-US" smtClean="0">
                <a:latin typeface="標楷體" panose="03000509000000000000" pitchFamily="65" charset="-120"/>
                <a:ea typeface="標楷體" panose="03000509000000000000" pitchFamily="65" charset="-120"/>
              </a:rPr>
              <a:t>對社會議題的沉默？</a:t>
            </a:r>
            <a:endParaRPr lang="en-US" altLang="zh-CN" smtClean="0">
              <a:latin typeface="標楷體" panose="03000509000000000000" pitchFamily="65" charset="-120"/>
              <a:ea typeface="標楷體" panose="03000509000000000000" pitchFamily="65" charset="-120"/>
            </a:endParaRPr>
          </a:p>
          <a:p>
            <a:pPr lvl="2"/>
            <a:r>
              <a:rPr lang="zh-CN" altLang="en-US" smtClean="0">
                <a:latin typeface="標楷體" panose="03000509000000000000" pitchFamily="65" charset="-120"/>
                <a:ea typeface="標楷體" panose="03000509000000000000" pitchFamily="65" charset="-120"/>
              </a:rPr>
              <a:t>“不</a:t>
            </a:r>
            <a:r>
              <a:rPr lang="zh-CN" altLang="en-US">
                <a:latin typeface="標楷體" panose="03000509000000000000" pitchFamily="65" charset="-120"/>
                <a:ea typeface="標楷體" panose="03000509000000000000" pitchFamily="65" charset="-120"/>
              </a:rPr>
              <a:t>涉如政治</a:t>
            </a:r>
            <a:r>
              <a:rPr lang="en-US" altLang="zh-CN">
                <a:latin typeface="標楷體" panose="03000509000000000000" pitchFamily="65" charset="-120"/>
                <a:ea typeface="標楷體" panose="03000509000000000000" pitchFamily="65" charset="-120"/>
              </a:rPr>
              <a:t>/</a:t>
            </a:r>
            <a:r>
              <a:rPr lang="zh-CN" altLang="en-US">
                <a:latin typeface="標楷體" panose="03000509000000000000" pitchFamily="65" charset="-120"/>
                <a:ea typeface="標楷體" panose="03000509000000000000" pitchFamily="65" charset="-120"/>
              </a:rPr>
              <a:t>融合</a:t>
            </a:r>
            <a:r>
              <a:rPr lang="en-US" altLang="zh-CN">
                <a:latin typeface="標楷體" panose="03000509000000000000" pitchFamily="65" charset="-120"/>
                <a:ea typeface="標楷體" panose="03000509000000000000" pitchFamily="65" charset="-120"/>
              </a:rPr>
              <a:t>/</a:t>
            </a:r>
            <a:r>
              <a:rPr lang="zh-CN" altLang="en-US">
                <a:latin typeface="標楷體" panose="03000509000000000000" pitchFamily="65" charset="-120"/>
                <a:ea typeface="標楷體" panose="03000509000000000000" pitchFamily="65" charset="-120"/>
              </a:rPr>
              <a:t>不評判</a:t>
            </a:r>
            <a:r>
              <a:rPr lang="en-US" altLang="zh-CN">
                <a:latin typeface="標楷體" panose="03000509000000000000" pitchFamily="65" charset="-120"/>
                <a:ea typeface="標楷體" panose="03000509000000000000" pitchFamily="65" charset="-120"/>
              </a:rPr>
              <a:t>/</a:t>
            </a:r>
            <a:r>
              <a:rPr lang="zh-CN" altLang="en-US">
                <a:latin typeface="標楷體" panose="03000509000000000000" pitchFamily="65" charset="-120"/>
                <a:ea typeface="標楷體" panose="03000509000000000000" pitchFamily="65" charset="-120"/>
              </a:rPr>
              <a:t>自我</a:t>
            </a:r>
            <a:r>
              <a:rPr lang="zh-CN" altLang="en-US" smtClean="0">
                <a:latin typeface="標楷體" panose="03000509000000000000" pitchFamily="65" charset="-120"/>
                <a:ea typeface="標楷體" panose="03000509000000000000" pitchFamily="65" charset="-120"/>
              </a:rPr>
              <a:t>反省”這種態度背後的政治意涵？削弱對於錯誤偏頗的政策的反省與監督？</a:t>
            </a:r>
            <a:endParaRPr lang="en-US" altLang="zh-CN">
              <a:latin typeface="標楷體" panose="03000509000000000000" pitchFamily="65" charset="-120"/>
              <a:ea typeface="標楷體" panose="03000509000000000000" pitchFamily="65" charset="-120"/>
            </a:endParaRPr>
          </a:p>
          <a:p>
            <a:pPr lvl="1"/>
            <a:endParaRPr lang="en-US" altLang="zh-CN" smtClean="0"/>
          </a:p>
          <a:p>
            <a:pPr lvl="1"/>
            <a:endParaRPr lang="en-US" altLang="zh-CN" smtClean="0"/>
          </a:p>
        </p:txBody>
      </p:sp>
    </p:spTree>
    <p:extLst>
      <p:ext uri="{BB962C8B-B14F-4D97-AF65-F5344CB8AC3E}">
        <p14:creationId xmlns:p14="http://schemas.microsoft.com/office/powerpoint/2010/main" val="726529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descr="畫面剪輯"/>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971067" y="1484784"/>
            <a:ext cx="2533790" cy="3816424"/>
          </a:xfrm>
        </p:spPr>
      </p:pic>
      <p:sp>
        <p:nvSpPr>
          <p:cNvPr id="5" name="文字方塊 4"/>
          <p:cNvSpPr txBox="1"/>
          <p:nvPr/>
        </p:nvSpPr>
        <p:spPr>
          <a:xfrm>
            <a:off x="4283968" y="5415137"/>
            <a:ext cx="4968552" cy="923330"/>
          </a:xfrm>
          <a:prstGeom prst="rect">
            <a:avLst/>
          </a:prstGeom>
          <a:noFill/>
        </p:spPr>
        <p:txBody>
          <a:bodyPr wrap="square" rtlCol="0">
            <a:spAutoFit/>
          </a:bodyPr>
          <a:lstStyle/>
          <a:p>
            <a:r>
              <a:rPr lang="en-US" altLang="zh-CN"/>
              <a:t>Duara, Prasenjit. 2015. </a:t>
            </a:r>
            <a:r>
              <a:rPr lang="en-US" altLang="zh-CN" i="1"/>
              <a:t>The Crisis of Global Modernity: Asian Traditions and a Sustainable </a:t>
            </a:r>
            <a:r>
              <a:rPr lang="en-US" altLang="zh-CN" i="1" smtClean="0"/>
              <a:t>Future. </a:t>
            </a:r>
            <a:r>
              <a:rPr lang="en-US" altLang="zh-CN" smtClean="0"/>
              <a:t>Cambridge University Press. </a:t>
            </a:r>
            <a:endParaRPr lang="zh-TW" altLang="en-US"/>
          </a:p>
        </p:txBody>
      </p:sp>
      <p:pic>
        <p:nvPicPr>
          <p:cNvPr id="1026" name="Picture 2" descr="Cover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412773"/>
            <a:ext cx="2592288" cy="3888435"/>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251520" y="5445224"/>
            <a:ext cx="4572000" cy="1200329"/>
          </a:xfrm>
          <a:prstGeom prst="rect">
            <a:avLst/>
          </a:prstGeom>
        </p:spPr>
        <p:txBody>
          <a:bodyPr>
            <a:spAutoFit/>
          </a:bodyPr>
          <a:lstStyle/>
          <a:p>
            <a:r>
              <a:rPr lang="en-US" altLang="zh-TW" b="1"/>
              <a:t>Democracy’s Dharma</a:t>
            </a:r>
          </a:p>
          <a:p>
            <a:r>
              <a:rPr lang="en-US" altLang="zh-TW"/>
              <a:t>Religious Renaissance and Political Development in Taiwan</a:t>
            </a:r>
          </a:p>
          <a:p>
            <a:r>
              <a:rPr lang="en-US" altLang="zh-TW"/>
              <a:t>Richard </a:t>
            </a:r>
            <a:r>
              <a:rPr lang="en-US" altLang="zh-TW" smtClean="0"/>
              <a:t>Madsen. UC press</a:t>
            </a:r>
            <a:endParaRPr lang="en-US" altLang="zh-TW"/>
          </a:p>
        </p:txBody>
      </p:sp>
      <p:sp>
        <p:nvSpPr>
          <p:cNvPr id="7" name="標題 1"/>
          <p:cNvSpPr>
            <a:spLocks noGrp="1"/>
          </p:cNvSpPr>
          <p:nvPr>
            <p:ph type="title"/>
          </p:nvPr>
        </p:nvSpPr>
        <p:spPr>
          <a:xfrm>
            <a:off x="467544" y="332656"/>
            <a:ext cx="8229600" cy="864096"/>
          </a:xfrm>
        </p:spPr>
        <p:style>
          <a:lnRef idx="3">
            <a:schemeClr val="lt1"/>
          </a:lnRef>
          <a:fillRef idx="1">
            <a:schemeClr val="dk1"/>
          </a:fillRef>
          <a:effectRef idx="1">
            <a:schemeClr val="dk1"/>
          </a:effectRef>
          <a:fontRef idx="minor">
            <a:schemeClr val="lt1"/>
          </a:fontRef>
        </p:style>
        <p:txBody>
          <a:bodyPr>
            <a:normAutofit/>
          </a:bodyPr>
          <a:lstStyle/>
          <a:p>
            <a:pPr algn="ctr"/>
            <a:r>
              <a:rPr lang="zh-CN" altLang="en-US" sz="2800">
                <a:latin typeface="標楷體"/>
                <a:ea typeface="標楷體"/>
              </a:rPr>
              <a:t>宗教的</a:t>
            </a:r>
            <a:r>
              <a:rPr lang="zh-CN" altLang="en-US" sz="2800" smtClean="0">
                <a:latin typeface="標楷體"/>
                <a:ea typeface="標楷體"/>
              </a:rPr>
              <a:t>社會影響與責任</a:t>
            </a:r>
            <a:endParaRPr lang="en-US" altLang="zh-CN" sz="2800">
              <a:latin typeface="標楷體"/>
              <a:ea typeface="標楷體"/>
            </a:endParaRPr>
          </a:p>
        </p:txBody>
      </p:sp>
    </p:spTree>
    <p:extLst>
      <p:ext uri="{BB962C8B-B14F-4D97-AF65-F5344CB8AC3E}">
        <p14:creationId xmlns:p14="http://schemas.microsoft.com/office/powerpoint/2010/main" val="14979527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1"/>
          <p:cNvSpPr>
            <a:spLocks noGrp="1"/>
          </p:cNvSpPr>
          <p:nvPr>
            <p:ph type="title"/>
          </p:nvPr>
        </p:nvSpPr>
        <p:spPr>
          <a:xfrm>
            <a:off x="467544" y="332656"/>
            <a:ext cx="8229600" cy="864096"/>
          </a:xfrm>
        </p:spPr>
        <p:style>
          <a:lnRef idx="3">
            <a:schemeClr val="lt1"/>
          </a:lnRef>
          <a:fillRef idx="1">
            <a:schemeClr val="dk1"/>
          </a:fillRef>
          <a:effectRef idx="1">
            <a:schemeClr val="dk1"/>
          </a:effectRef>
          <a:fontRef idx="minor">
            <a:schemeClr val="lt1"/>
          </a:fontRef>
        </p:style>
        <p:txBody>
          <a:bodyPr>
            <a:normAutofit/>
          </a:bodyPr>
          <a:lstStyle/>
          <a:p>
            <a:pPr algn="ctr"/>
            <a:r>
              <a:rPr lang="zh-CN" altLang="en-US" sz="2800" smtClean="0">
                <a:latin typeface="標楷體"/>
                <a:ea typeface="標楷體"/>
              </a:rPr>
              <a:t>佛教僧團的社會影響與責任</a:t>
            </a:r>
            <a:endParaRPr lang="en-US" altLang="zh-CN" sz="2800">
              <a:latin typeface="標楷體"/>
              <a:ea typeface="標楷體"/>
            </a:endParaRPr>
          </a:p>
        </p:txBody>
      </p:sp>
      <p:pic>
        <p:nvPicPr>
          <p:cNvPr id="4100" name="Picture 4" descr="「buddhist alms begging」的圖片搜尋結果"/>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0933" y="2348880"/>
            <a:ext cx="5442094" cy="3379828"/>
          </a:xfrm>
          <a:prstGeom prst="rect">
            <a:avLst/>
          </a:prstGeom>
          <a:noFill/>
          <a:extLst>
            <a:ext uri="{909E8E84-426E-40DD-AFC4-6F175D3DCCD1}">
              <a14:hiddenFill xmlns:a14="http://schemas.microsoft.com/office/drawing/2010/main">
                <a:solidFill>
                  <a:srgbClr val="FFFFFF"/>
                </a:solidFill>
              </a14:hiddenFill>
            </a:ext>
          </a:extLst>
        </p:spPr>
      </p:pic>
      <p:sp>
        <p:nvSpPr>
          <p:cNvPr id="9" name="矩形 8"/>
          <p:cNvSpPr/>
          <p:nvPr/>
        </p:nvSpPr>
        <p:spPr>
          <a:xfrm>
            <a:off x="1691680" y="1628800"/>
            <a:ext cx="5400600" cy="523220"/>
          </a:xfrm>
          <a:prstGeom prst="rect">
            <a:avLst/>
          </a:prstGeom>
        </p:spPr>
        <p:txBody>
          <a:bodyPr wrap="square">
            <a:spAutoFit/>
          </a:bodyPr>
          <a:lstStyle/>
          <a:p>
            <a:r>
              <a:rPr lang="zh-CN" altLang="en-US" sz="2800">
                <a:latin typeface="Times New Roman" panose="02020603050405020304" pitchFamily="18" charset="0"/>
                <a:ea typeface="標楷體" panose="03000509000000000000" pitchFamily="65" charset="-120"/>
                <a:cs typeface="Times New Roman" panose="02020603050405020304" pitchFamily="18" charset="0"/>
              </a:rPr>
              <a:t>比丘 </a:t>
            </a:r>
            <a:r>
              <a:rPr lang="en-US" altLang="zh-TW" sz="2800">
                <a:latin typeface="Times New Roman" panose="02020603050405020304" pitchFamily="18" charset="0"/>
                <a:ea typeface="標楷體" panose="03000509000000000000" pitchFamily="65" charset="-120"/>
                <a:cs typeface="Times New Roman" panose="02020603050405020304" pitchFamily="18" charset="0"/>
              </a:rPr>
              <a:t>Bhikṣu</a:t>
            </a:r>
            <a:r>
              <a:rPr lang="zh-CN" altLang="en-US" sz="2800">
                <a:latin typeface="Times New Roman" panose="02020603050405020304" pitchFamily="18" charset="0"/>
                <a:ea typeface="標楷體" panose="03000509000000000000" pitchFamily="65" charset="-120"/>
                <a:cs typeface="Times New Roman" panose="02020603050405020304" pitchFamily="18" charset="0"/>
              </a:rPr>
              <a:t>（比丘尼</a:t>
            </a:r>
            <a:r>
              <a:rPr lang="en-US" altLang="zh-TW" sz="2800" smtClean="0">
                <a:latin typeface="Times New Roman" panose="02020603050405020304" pitchFamily="18" charset="0"/>
                <a:ea typeface="標楷體" panose="03000509000000000000" pitchFamily="65" charset="-120"/>
                <a:cs typeface="Times New Roman" panose="02020603050405020304" pitchFamily="18" charset="0"/>
              </a:rPr>
              <a:t>bhikṣūni</a:t>
            </a:r>
            <a:endParaRPr lang="zh-TW" altLang="en-US" sz="280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3" name="矩形 12"/>
          <p:cNvSpPr/>
          <p:nvPr/>
        </p:nvSpPr>
        <p:spPr>
          <a:xfrm>
            <a:off x="1259632" y="5949280"/>
            <a:ext cx="6192688" cy="523220"/>
          </a:xfrm>
          <a:prstGeom prst="rect">
            <a:avLst/>
          </a:prstGeom>
        </p:spPr>
        <p:txBody>
          <a:bodyPr wrap="square">
            <a:spAutoFit/>
          </a:bodyPr>
          <a:lstStyle/>
          <a:p>
            <a:r>
              <a:rPr lang="zh-CN" altLang="en-US" sz="2800" smtClean="0">
                <a:latin typeface="Times New Roman" panose="02020603050405020304" pitchFamily="18" charset="0"/>
                <a:ea typeface="標楷體" panose="03000509000000000000" pitchFamily="65" charset="-120"/>
                <a:cs typeface="Times New Roman" panose="02020603050405020304" pitchFamily="18" charset="0"/>
              </a:rPr>
              <a:t>托缽制度 </a:t>
            </a:r>
            <a:r>
              <a:rPr lang="en-US" altLang="zh-CN" sz="2800" smtClean="0">
                <a:latin typeface="Times New Roman" panose="02020603050405020304" pitchFamily="18" charset="0"/>
                <a:ea typeface="標楷體" panose="03000509000000000000" pitchFamily="65" charset="-120"/>
                <a:cs typeface="Times New Roman" panose="02020603050405020304" pitchFamily="18" charset="0"/>
              </a:rPr>
              <a:t>– </a:t>
            </a:r>
            <a:r>
              <a:rPr lang="zh-CN" altLang="en-US" sz="2800" smtClean="0">
                <a:latin typeface="Times New Roman" panose="02020603050405020304" pitchFamily="18" charset="0"/>
                <a:ea typeface="標楷體" panose="03000509000000000000" pitchFamily="65" charset="-120"/>
                <a:cs typeface="Times New Roman" panose="02020603050405020304" pitchFamily="18" charset="0"/>
              </a:rPr>
              <a:t>建立</a:t>
            </a:r>
            <a:r>
              <a:rPr lang="zh-CN" altLang="en-US" sz="2800">
                <a:latin typeface="標楷體"/>
                <a:ea typeface="標楷體"/>
              </a:rPr>
              <a:t>佛教僧</a:t>
            </a:r>
            <a:r>
              <a:rPr lang="zh-CN" altLang="en-US" sz="2800" smtClean="0">
                <a:latin typeface="標楷體"/>
                <a:ea typeface="標楷體"/>
              </a:rPr>
              <a:t>團的社會責任</a:t>
            </a:r>
            <a:endParaRPr lang="zh-TW" altLang="en-US" sz="280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2487223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4100"/>
                                        </p:tgtEl>
                                        <p:attrNameLst>
                                          <p:attrName>style.visibility</p:attrName>
                                        </p:attrNameLst>
                                      </p:cBhvr>
                                      <p:to>
                                        <p:strVal val="visible"/>
                                      </p:to>
                                    </p:set>
                                    <p:animEffect transition="in" filter="fade">
                                      <p:cBhvr>
                                        <p:cTn id="11" dur="1000"/>
                                        <p:tgtEl>
                                          <p:spTgt spid="4100"/>
                                        </p:tgtEl>
                                      </p:cBhvr>
                                    </p:animEffect>
                                    <p:anim calcmode="lin" valueType="num">
                                      <p:cBhvr>
                                        <p:cTn id="12" dur="1000" fill="hold"/>
                                        <p:tgtEl>
                                          <p:spTgt spid="4100"/>
                                        </p:tgtEl>
                                        <p:attrNameLst>
                                          <p:attrName>ppt_x</p:attrName>
                                        </p:attrNameLst>
                                      </p:cBhvr>
                                      <p:tavLst>
                                        <p:tav tm="0">
                                          <p:val>
                                            <p:strVal val="#ppt_x"/>
                                          </p:val>
                                        </p:tav>
                                        <p:tav tm="100000">
                                          <p:val>
                                            <p:strVal val="#ppt_x"/>
                                          </p:val>
                                        </p:tav>
                                      </p:tavLst>
                                    </p:anim>
                                    <p:anim calcmode="lin" valueType="num">
                                      <p:cBhvr>
                                        <p:cTn id="13" dur="1000" fill="hold"/>
                                        <p:tgtEl>
                                          <p:spTgt spid="4100"/>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normAutofit/>
          </a:bodyPr>
          <a:lstStyle/>
          <a:p>
            <a:pPr algn="ctr"/>
            <a:r>
              <a:rPr lang="zh-CN" altLang="en-US" sz="3600" smtClean="0"/>
              <a:t>現代佛教人間淨土強調：</a:t>
            </a:r>
            <a:endParaRPr lang="zh-TW" altLang="en-US" sz="3600"/>
          </a:p>
        </p:txBody>
      </p:sp>
      <p:sp>
        <p:nvSpPr>
          <p:cNvPr id="2" name="內容版面配置區 1"/>
          <p:cNvSpPr>
            <a:spLocks noGrp="1"/>
          </p:cNvSpPr>
          <p:nvPr>
            <p:ph idx="1"/>
          </p:nvPr>
        </p:nvSpPr>
        <p:spPr/>
        <p:txBody>
          <a:bodyPr/>
          <a:lstStyle/>
          <a:p>
            <a:r>
              <a:rPr lang="zh-TW" altLang="zh-TW"/>
              <a:t>「提升人的品質、建設人間淨土」</a:t>
            </a:r>
            <a:r>
              <a:rPr lang="en-US" altLang="zh-CN"/>
              <a:t>-- </a:t>
            </a:r>
            <a:r>
              <a:rPr lang="zh-CN" altLang="en-US"/>
              <a:t>聖嚴法師</a:t>
            </a:r>
            <a:endParaRPr lang="en-US" altLang="zh-CN"/>
          </a:p>
          <a:p>
            <a:r>
              <a:rPr lang="zh-TW" altLang="zh-TW" smtClean="0"/>
              <a:t>「</a:t>
            </a:r>
            <a:r>
              <a:rPr lang="zh-TW" altLang="zh-TW"/>
              <a:t>弘揚人間佛教，開創佛光淨土</a:t>
            </a:r>
            <a:r>
              <a:rPr lang="zh-TW" altLang="zh-TW" smtClean="0"/>
              <a:t>」</a:t>
            </a:r>
            <a:r>
              <a:rPr lang="en-US" altLang="zh-TW" smtClean="0"/>
              <a:t>--</a:t>
            </a:r>
            <a:r>
              <a:rPr lang="zh-CN" altLang="en-US" smtClean="0"/>
              <a:t>星雲大師</a:t>
            </a:r>
            <a:endParaRPr lang="en-US" altLang="zh-CN" smtClean="0"/>
          </a:p>
          <a:p>
            <a:r>
              <a:rPr lang="zh-TW" altLang="en-US" smtClean="0"/>
              <a:t>「</a:t>
            </a:r>
            <a:r>
              <a:rPr lang="zh-TW" altLang="en-US"/>
              <a:t>天空破了洞，誰不傷心；青山流了淚，誰不悲情。補天的女媧那裡找，地球的園丁何處</a:t>
            </a:r>
            <a:r>
              <a:rPr lang="zh-TW" altLang="en-US" smtClean="0"/>
              <a:t>尋</a:t>
            </a:r>
            <a:r>
              <a:rPr lang="en-US" altLang="zh-CN" smtClean="0">
                <a:latin typeface="標楷體" panose="03000509000000000000" pitchFamily="65" charset="-120"/>
                <a:ea typeface="標楷體" panose="03000509000000000000" pitchFamily="65" charset="-120"/>
              </a:rPr>
              <a:t>--</a:t>
            </a:r>
            <a:r>
              <a:rPr lang="en-US" altLang="zh-TW" smtClean="0">
                <a:latin typeface="標楷體" panose="03000509000000000000" pitchFamily="65" charset="-120"/>
                <a:ea typeface="標楷體" panose="03000509000000000000" pitchFamily="65" charset="-120"/>
              </a:rPr>
              <a:t>……</a:t>
            </a:r>
            <a:r>
              <a:rPr lang="zh-CN" altLang="en-US">
                <a:latin typeface="標楷體" panose="03000509000000000000" pitchFamily="65" charset="-120"/>
                <a:ea typeface="標楷體" panose="03000509000000000000" pitchFamily="65" charset="-120"/>
              </a:rPr>
              <a:t>預約人間淨土</a:t>
            </a:r>
            <a:r>
              <a:rPr lang="zh-TW" altLang="en-US" smtClean="0"/>
              <a:t>」</a:t>
            </a:r>
            <a:r>
              <a:rPr lang="en-US" altLang="zh-CN" smtClean="0"/>
              <a:t>-- </a:t>
            </a:r>
            <a:r>
              <a:rPr lang="zh-CN" altLang="en-US" smtClean="0"/>
              <a:t>證嚴法師</a:t>
            </a:r>
            <a:endParaRPr lang="zh-TW" altLang="en-US"/>
          </a:p>
        </p:txBody>
      </p:sp>
    </p:spTree>
    <p:extLst>
      <p:ext uri="{BB962C8B-B14F-4D97-AF65-F5344CB8AC3E}">
        <p14:creationId xmlns:p14="http://schemas.microsoft.com/office/powerpoint/2010/main" val="16931935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CN" altLang="en-US" sz="4800"/>
              <a:t>現代佛教人間淨土說法：</a:t>
            </a:r>
            <a:endParaRPr lang="zh-TW" altLang="en-US"/>
          </a:p>
        </p:txBody>
      </p:sp>
      <p:sp>
        <p:nvSpPr>
          <p:cNvPr id="2" name="內容版面配置區 1"/>
          <p:cNvSpPr>
            <a:spLocks noGrp="1"/>
          </p:cNvSpPr>
          <p:nvPr>
            <p:ph idx="1"/>
          </p:nvPr>
        </p:nvSpPr>
        <p:spPr>
          <a:xfrm>
            <a:off x="457200" y="1556792"/>
            <a:ext cx="8229600" cy="5040560"/>
          </a:xfrm>
        </p:spPr>
        <p:txBody>
          <a:bodyPr>
            <a:normAutofit fontScale="77500" lnSpcReduction="20000"/>
          </a:bodyPr>
          <a:lstStyle/>
          <a:p>
            <a:r>
              <a:rPr lang="zh-TW" altLang="zh-TW" smtClean="0"/>
              <a:t>「</a:t>
            </a:r>
            <a:r>
              <a:rPr lang="zh-TW" altLang="zh-TW"/>
              <a:t>建設人間淨土的理念，不是要把信仰中的十方佛國淨土，搬到地球上來； 也不是要把《阿彌陀經》、《藥師經》、《阿佛國經》、《彌勒下生經》 等所說的淨土景象，展現在今天的地球世界，而是用佛法的觀念，來淨化 人心，用佛教徒的生活方法淨化社會，通過</a:t>
            </a:r>
            <a:r>
              <a:rPr lang="zh-TW" altLang="zh-TW">
                <a:solidFill>
                  <a:srgbClr val="FFFF00"/>
                </a:solidFill>
              </a:rPr>
              <a:t>思想的淨化</a:t>
            </a:r>
            <a:r>
              <a:rPr lang="zh-TW" altLang="zh-TW"/>
              <a:t>、</a:t>
            </a:r>
            <a:r>
              <a:rPr lang="zh-TW" altLang="zh-TW">
                <a:solidFill>
                  <a:srgbClr val="FFFF00"/>
                </a:solidFill>
              </a:rPr>
              <a:t>生活的淨化</a:t>
            </a:r>
            <a:r>
              <a:rPr lang="zh-TW" altLang="zh-TW"/>
              <a:t>、</a:t>
            </a:r>
            <a:r>
              <a:rPr lang="zh-TW" altLang="zh-TW">
                <a:solidFill>
                  <a:srgbClr val="FFFF00"/>
                </a:solidFill>
              </a:rPr>
              <a:t>心 靈的淨化</a:t>
            </a:r>
            <a:r>
              <a:rPr lang="zh-TW" altLang="zh-TW"/>
              <a:t>，以聚沙成塔、滴水穿石的逐步努力，來完成</a:t>
            </a:r>
            <a:r>
              <a:rPr lang="zh-TW" altLang="zh-TW">
                <a:solidFill>
                  <a:srgbClr val="FFC000"/>
                </a:solidFill>
              </a:rPr>
              <a:t>社會環境的淨化</a:t>
            </a:r>
            <a:r>
              <a:rPr lang="zh-TW" altLang="zh-TW"/>
              <a:t>和 </a:t>
            </a:r>
            <a:r>
              <a:rPr lang="zh-TW" altLang="zh-TW">
                <a:solidFill>
                  <a:srgbClr val="FFC000"/>
                </a:solidFill>
              </a:rPr>
              <a:t>自然環境的淨化</a:t>
            </a:r>
            <a:r>
              <a:rPr lang="zh-TW" altLang="zh-TW" smtClean="0"/>
              <a:t>。」</a:t>
            </a:r>
            <a:r>
              <a:rPr lang="en-US" altLang="zh-CN" smtClean="0"/>
              <a:t>--- </a:t>
            </a:r>
            <a:r>
              <a:rPr lang="zh-CN" altLang="en-US"/>
              <a:t>聖嚴</a:t>
            </a:r>
            <a:r>
              <a:rPr lang="zh-CN" altLang="en-US" smtClean="0"/>
              <a:t>法師 </a:t>
            </a:r>
            <a:r>
              <a:rPr lang="en-US" altLang="zh-CN" smtClean="0"/>
              <a:t>《</a:t>
            </a:r>
            <a:r>
              <a:rPr lang="zh-CN" altLang="en-US" smtClean="0"/>
              <a:t>人間淨土 </a:t>
            </a:r>
            <a:r>
              <a:rPr lang="en-US" altLang="zh-CN" smtClean="0"/>
              <a:t>10-11》</a:t>
            </a:r>
          </a:p>
          <a:p>
            <a:endParaRPr lang="en-US" altLang="zh-TW"/>
          </a:p>
          <a:p>
            <a:r>
              <a:rPr lang="zh-TW" altLang="zh-TW"/>
              <a:t>「</a:t>
            </a:r>
            <a:r>
              <a:rPr lang="zh-TW" altLang="en-US" smtClean="0"/>
              <a:t>人間</a:t>
            </a:r>
            <a:r>
              <a:rPr lang="zh-TW" altLang="en-US"/>
              <a:t>淨土可分為三個方向來建設：一是物質建設，二是政治制度，三是</a:t>
            </a:r>
            <a:r>
              <a:rPr lang="zh-TW" altLang="en-US" smtClean="0"/>
              <a:t>精神</a:t>
            </a:r>
            <a:r>
              <a:rPr lang="zh-TW" altLang="en-US"/>
              <a:t>建設。前二者可從科學、技術行政、法制方面去努力；後者則由對</a:t>
            </a:r>
            <a:r>
              <a:rPr lang="zh-TW" altLang="en-US" smtClean="0"/>
              <a:t>佛法的</a:t>
            </a:r>
            <a:r>
              <a:rPr lang="zh-TW" altLang="en-US"/>
              <a:t>信心或修行努力。從佛法的立場看，物質建設及政治制度的有無，</a:t>
            </a:r>
            <a:r>
              <a:rPr lang="zh-TW" altLang="en-US" smtClean="0"/>
              <a:t>固然</a:t>
            </a:r>
            <a:r>
              <a:rPr lang="zh-TW" altLang="en-US"/>
              <a:t>是重要的事，然精神建設更為</a:t>
            </a:r>
            <a:r>
              <a:rPr lang="zh-TW" altLang="en-US" smtClean="0"/>
              <a:t>重要。</a:t>
            </a:r>
            <a:r>
              <a:rPr lang="zh-TW" altLang="zh-TW"/>
              <a:t> 」</a:t>
            </a:r>
            <a:r>
              <a:rPr lang="en-US" altLang="zh-CN" smtClean="0"/>
              <a:t> </a:t>
            </a:r>
            <a:r>
              <a:rPr lang="en-US" altLang="zh-CN"/>
              <a:t>--- </a:t>
            </a:r>
            <a:r>
              <a:rPr lang="zh-CN" altLang="en-US"/>
              <a:t>聖嚴</a:t>
            </a:r>
            <a:r>
              <a:rPr lang="zh-CN" altLang="en-US" smtClean="0"/>
              <a:t>法師（</a:t>
            </a:r>
            <a:r>
              <a:rPr lang="zh-TW" altLang="en-US" smtClean="0"/>
              <a:t>原</a:t>
            </a:r>
            <a:r>
              <a:rPr lang="zh-TW" altLang="en-US"/>
              <a:t>載</a:t>
            </a:r>
            <a:r>
              <a:rPr lang="en-US" altLang="zh-TW"/>
              <a:t>《</a:t>
            </a:r>
            <a:r>
              <a:rPr lang="zh-TW" altLang="en-US"/>
              <a:t>自立晚報</a:t>
            </a:r>
            <a:r>
              <a:rPr lang="en-US" altLang="zh-TW"/>
              <a:t>》</a:t>
            </a:r>
            <a:r>
              <a:rPr lang="zh-TW" altLang="en-US"/>
              <a:t>「晚安台灣」專欄</a:t>
            </a:r>
            <a:r>
              <a:rPr lang="zh-TW" altLang="en-US" smtClean="0"/>
              <a:t>，</a:t>
            </a:r>
            <a:r>
              <a:rPr lang="en-US" altLang="zh-TW" smtClean="0"/>
              <a:t>1991</a:t>
            </a:r>
            <a:endParaRPr lang="en-US" altLang="zh-TW"/>
          </a:p>
          <a:p>
            <a:r>
              <a:rPr lang="zh-TW" altLang="en-US"/>
              <a:t>年</a:t>
            </a:r>
            <a:r>
              <a:rPr lang="en-US" altLang="zh-TW"/>
              <a:t>10 </a:t>
            </a:r>
            <a:r>
              <a:rPr lang="zh-TW" altLang="en-US"/>
              <a:t>月</a:t>
            </a:r>
            <a:r>
              <a:rPr lang="en-US" altLang="zh-TW"/>
              <a:t>29 </a:t>
            </a:r>
            <a:r>
              <a:rPr lang="zh-TW" altLang="en-US"/>
              <a:t>日）</a:t>
            </a:r>
            <a:r>
              <a:rPr lang="zh-CN" altLang="en-US" smtClean="0"/>
              <a:t> </a:t>
            </a:r>
            <a:endParaRPr lang="zh-TW" altLang="en-US"/>
          </a:p>
        </p:txBody>
      </p:sp>
    </p:spTree>
    <p:extLst>
      <p:ext uri="{BB962C8B-B14F-4D97-AF65-F5344CB8AC3E}">
        <p14:creationId xmlns:p14="http://schemas.microsoft.com/office/powerpoint/2010/main" val="4929927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CN" altLang="en-US" smtClean="0"/>
              <a:t>人間淨土的想像</a:t>
            </a:r>
            <a:endParaRPr lang="zh-TW" altLang="en-US"/>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376" y="1988840"/>
            <a:ext cx="4357342" cy="2448272"/>
          </a:xfrm>
        </p:spPr>
      </p:pic>
      <p:pic>
        <p:nvPicPr>
          <p:cNvPr id="5" name="圖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8862" y="4490443"/>
            <a:ext cx="4435626" cy="2199320"/>
          </a:xfrm>
          <a:prstGeom prst="rect">
            <a:avLst/>
          </a:prstGeom>
        </p:spPr>
      </p:pic>
      <p:pic>
        <p:nvPicPr>
          <p:cNvPr id="6" name="圖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60573" y="1988840"/>
            <a:ext cx="4475923" cy="2473476"/>
          </a:xfrm>
          <a:prstGeom prst="rect">
            <a:avLst/>
          </a:prstGeom>
        </p:spPr>
      </p:pic>
      <p:pic>
        <p:nvPicPr>
          <p:cNvPr id="7" name="圖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9512" y="4462316"/>
            <a:ext cx="4320480" cy="2177522"/>
          </a:xfrm>
          <a:prstGeom prst="rect">
            <a:avLst/>
          </a:prstGeom>
        </p:spPr>
      </p:pic>
    </p:spTree>
    <p:extLst>
      <p:ext uri="{BB962C8B-B14F-4D97-AF65-F5344CB8AC3E}">
        <p14:creationId xmlns:p14="http://schemas.microsoft.com/office/powerpoint/2010/main" val="3586376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80">
                                          <p:stCondLst>
                                            <p:cond delay="0"/>
                                          </p:stCondLst>
                                        </p:cTn>
                                        <p:tgtEl>
                                          <p:spTgt spid="6"/>
                                        </p:tgtEl>
                                      </p:cBhvr>
                                    </p:animEffect>
                                    <p:anim calcmode="lin" valueType="num">
                                      <p:cBhvr>
                                        <p:cTn id="1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3" dur="26">
                                          <p:stCondLst>
                                            <p:cond delay="650"/>
                                          </p:stCondLst>
                                        </p:cTn>
                                        <p:tgtEl>
                                          <p:spTgt spid="6"/>
                                        </p:tgtEl>
                                      </p:cBhvr>
                                      <p:to x="100000" y="60000"/>
                                    </p:animScale>
                                    <p:animScale>
                                      <p:cBhvr>
                                        <p:cTn id="24" dur="166" decel="50000">
                                          <p:stCondLst>
                                            <p:cond delay="676"/>
                                          </p:stCondLst>
                                        </p:cTn>
                                        <p:tgtEl>
                                          <p:spTgt spid="6"/>
                                        </p:tgtEl>
                                      </p:cBhvr>
                                      <p:to x="100000" y="100000"/>
                                    </p:animScale>
                                    <p:animScale>
                                      <p:cBhvr>
                                        <p:cTn id="25" dur="26">
                                          <p:stCondLst>
                                            <p:cond delay="1312"/>
                                          </p:stCondLst>
                                        </p:cTn>
                                        <p:tgtEl>
                                          <p:spTgt spid="6"/>
                                        </p:tgtEl>
                                      </p:cBhvr>
                                      <p:to x="100000" y="80000"/>
                                    </p:animScale>
                                    <p:animScale>
                                      <p:cBhvr>
                                        <p:cTn id="26" dur="166" decel="50000">
                                          <p:stCondLst>
                                            <p:cond delay="1338"/>
                                          </p:stCondLst>
                                        </p:cTn>
                                        <p:tgtEl>
                                          <p:spTgt spid="6"/>
                                        </p:tgtEl>
                                      </p:cBhvr>
                                      <p:to x="100000" y="100000"/>
                                    </p:animScale>
                                    <p:animScale>
                                      <p:cBhvr>
                                        <p:cTn id="27" dur="26">
                                          <p:stCondLst>
                                            <p:cond delay="1642"/>
                                          </p:stCondLst>
                                        </p:cTn>
                                        <p:tgtEl>
                                          <p:spTgt spid="6"/>
                                        </p:tgtEl>
                                      </p:cBhvr>
                                      <p:to x="100000" y="90000"/>
                                    </p:animScale>
                                    <p:animScale>
                                      <p:cBhvr>
                                        <p:cTn id="28" dur="166" decel="50000">
                                          <p:stCondLst>
                                            <p:cond delay="1668"/>
                                          </p:stCondLst>
                                        </p:cTn>
                                        <p:tgtEl>
                                          <p:spTgt spid="6"/>
                                        </p:tgtEl>
                                      </p:cBhvr>
                                      <p:to x="100000" y="100000"/>
                                    </p:animScale>
                                    <p:animScale>
                                      <p:cBhvr>
                                        <p:cTn id="29" dur="26">
                                          <p:stCondLst>
                                            <p:cond delay="1808"/>
                                          </p:stCondLst>
                                        </p:cTn>
                                        <p:tgtEl>
                                          <p:spTgt spid="6"/>
                                        </p:tgtEl>
                                      </p:cBhvr>
                                      <p:to x="100000" y="95000"/>
                                    </p:animScale>
                                    <p:animScale>
                                      <p:cBhvr>
                                        <p:cTn id="30" dur="166" decel="50000">
                                          <p:stCondLst>
                                            <p:cond delay="1834"/>
                                          </p:stCondLst>
                                        </p:cTn>
                                        <p:tgtEl>
                                          <p:spTgt spid="6"/>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animEffect transition="in" filter="fade">
                                      <p:cBhvr>
                                        <p:cTn id="3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沉穩">
  <a:themeElements>
    <a:clrScheme name="沉穩">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沉穩">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沉穩">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41247</TotalTime>
  <Words>7741</Words>
  <Application>Microsoft Office PowerPoint</Application>
  <PresentationFormat>如螢幕大小 (4:3)</PresentationFormat>
  <Paragraphs>281</Paragraphs>
  <Slides>46</Slides>
  <Notes>0</Notes>
  <HiddenSlides>0</HiddenSlides>
  <MMClips>0</MMClips>
  <ScaleCrop>false</ScaleCrop>
  <HeadingPairs>
    <vt:vector size="4" baseType="variant">
      <vt:variant>
        <vt:lpstr>佈景主題</vt:lpstr>
      </vt:variant>
      <vt:variant>
        <vt:i4>1</vt:i4>
      </vt:variant>
      <vt:variant>
        <vt:lpstr>投影片標題</vt:lpstr>
      </vt:variant>
      <vt:variant>
        <vt:i4>46</vt:i4>
      </vt:variant>
    </vt:vector>
  </HeadingPairs>
  <TitlesOfParts>
    <vt:vector size="47" baseType="lpstr">
      <vt:lpstr>沉穩</vt:lpstr>
      <vt:lpstr>人間淨土與現代社會 </vt:lpstr>
      <vt:lpstr>提升人的品質建設人間淨土</vt:lpstr>
      <vt:lpstr>PowerPoint 簡報</vt:lpstr>
      <vt:lpstr>宗教的社會影響與責任</vt:lpstr>
      <vt:lpstr>宗教的社會影響與責任</vt:lpstr>
      <vt:lpstr>佛教僧團的社會影響與責任</vt:lpstr>
      <vt:lpstr>現代佛教人間淨土強調：</vt:lpstr>
      <vt:lpstr>現代佛教人間淨土說法：</vt:lpstr>
      <vt:lpstr>人間淨土的想像</vt:lpstr>
      <vt:lpstr>現代佛教人間淨土說法：</vt:lpstr>
      <vt:lpstr>釋迦摩尼佛時代的社會</vt:lpstr>
      <vt:lpstr>釋迦摩尼佛建設人間淨土： 種姓制度</vt:lpstr>
      <vt:lpstr>唯心淨土？</vt:lpstr>
      <vt:lpstr>唯心淨土 – 出世 vs 入世？</vt:lpstr>
      <vt:lpstr>唯心淨土 -出世 vs 入世？</vt:lpstr>
      <vt:lpstr>出世或入世</vt:lpstr>
      <vt:lpstr>佛教善惡觀</vt:lpstr>
      <vt:lpstr>佛教善惡觀</vt:lpstr>
      <vt:lpstr>佛教善惡觀</vt:lpstr>
      <vt:lpstr>佛教倫理規範 – 善行</vt:lpstr>
      <vt:lpstr>四攝事</vt:lpstr>
      <vt:lpstr>《轉輪聖王獅子吼經》淨土典範</vt:lpstr>
      <vt:lpstr>心靈淨化：自淨其意</vt:lpstr>
      <vt:lpstr>善淨土</vt:lpstr>
      <vt:lpstr>結構性、制度性的社會問題</vt:lpstr>
      <vt:lpstr>佛陀的社會學視野 《起世本因經》（AggaññaSutta）</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現代社會制度的道德問題</vt:lpstr>
      <vt:lpstr>佛經中社會經濟教法</vt:lpstr>
      <vt:lpstr>《大般涅槃經》興盛的社會</vt:lpstr>
      <vt:lpstr>PowerPoint 簡報</vt:lpstr>
      <vt:lpstr>PowerPoint 簡報</vt:lpstr>
      <vt:lpstr>PowerPoint 簡報</vt:lpstr>
      <vt:lpstr>PowerPoint 簡報</vt:lpstr>
      <vt:lpstr>PowerPoint 簡報</vt:lpstr>
      <vt:lpstr>結論</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Buddhist Pure Land and its Establishment in the Modern Society：A Sociological Perspective 佛教淨土與其現代社會的建立：一個社會學觀點</dc:title>
  <dc:creator>Weijen Teng</dc:creator>
  <cp:lastModifiedBy>Weijen Teng</cp:lastModifiedBy>
  <cp:revision>70</cp:revision>
  <dcterms:created xsi:type="dcterms:W3CDTF">2016-12-02T14:35:26Z</dcterms:created>
  <dcterms:modified xsi:type="dcterms:W3CDTF">2017-10-28T06:22:33Z</dcterms:modified>
</cp:coreProperties>
</file>